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notesMasterIdLst>
    <p:notesMasterId r:id="rId26"/>
  </p:notesMasterIdLst>
  <p:sldIdLst>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58534" autoAdjust="0"/>
  </p:normalViewPr>
  <p:slideViewPr>
    <p:cSldViewPr snapToGrid="0">
      <p:cViewPr varScale="1">
        <p:scale>
          <a:sx n="75" d="100"/>
          <a:sy n="75" d="100"/>
        </p:scale>
        <p:origin x="82"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title>
      <c:tx>
        <c:rich>
          <a:bodyPr/>
          <a:lstStyle/>
          <a:p>
            <a:pPr>
              <a:defRPr sz="1600" b="1">
                <a:solidFill>
                  <a:srgbClr val="00602A"/>
                </a:solidFill>
              </a:defRPr>
            </a:pPr>
            <a:r>
              <a:rPr lang="sq-AL" sz="1600" b="1">
                <a:solidFill>
                  <a:srgbClr val="00602A"/>
                </a:solidFill>
              </a:rPr>
              <a:t>PBA gjithsej sipas vitit (mln lekë)</a:t>
            </a:r>
          </a:p>
        </c:rich>
      </c:tx>
      <c:overlay val="0"/>
    </c:title>
    <c:autoTitleDeleted val="0"/>
    <c:plotArea>
      <c:layout/>
      <c:barChart>
        <c:barDir val="col"/>
        <c:grouping val="clustered"/>
        <c:varyColors val="0"/>
        <c:ser>
          <c:idx val="0"/>
          <c:order val="0"/>
          <c:tx>
            <c:v>PBA total</c:v>
          </c:tx>
          <c:spPr>
            <a:solidFill>
              <a:srgbClr val="007A33"/>
            </a:solidFill>
          </c:spPr>
          <c:invertIfNegative val="1"/>
          <c:dLbls>
            <c:numFmt formatCode="0.0" sourceLinked="0"/>
            <c:spPr>
              <a:noFill/>
            </c:spPr>
            <c:txPr>
              <a:bodyPr/>
              <a:lstStyle/>
              <a:p>
                <a:pPr>
                  <a:defRPr sz="1600" b="1">
                    <a:solidFill>
                      <a:srgbClr val="1D1D1B"/>
                    </a:solidFill>
                  </a:defRPr>
                </a:pPr>
                <a:endParaRPr lang="sq-A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5"/>
              <c:pt idx="0">
                <c:v>2025</c:v>
              </c:pt>
              <c:pt idx="1">
                <c:v>2026</c:v>
              </c:pt>
              <c:pt idx="2">
                <c:v>2027</c:v>
              </c:pt>
              <c:pt idx="3">
                <c:v>2028</c:v>
              </c:pt>
              <c:pt idx="4">
                <c:v>2029</c:v>
              </c:pt>
            </c:strLit>
          </c:cat>
          <c:val>
            <c:numLit>
              <c:formatCode>General</c:formatCode>
              <c:ptCount val="5"/>
              <c:pt idx="0">
                <c:v>82.6</c:v>
              </c:pt>
              <c:pt idx="1">
                <c:v>97.1</c:v>
              </c:pt>
              <c:pt idx="2">
                <c:v>93.6</c:v>
              </c:pt>
              <c:pt idx="3">
                <c:v>93.6</c:v>
              </c:pt>
              <c:pt idx="4">
                <c:v>94.7</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66E9-4B7B-BBEC-6030DE418846}"/>
            </c:ext>
          </c:extLst>
        </c:ser>
        <c:dLbls>
          <c:showLegendKey val="0"/>
          <c:showVal val="0"/>
          <c:showCatName val="0"/>
          <c:showSerName val="0"/>
          <c:showPercent val="0"/>
          <c:showBubbleSize val="0"/>
        </c:dLbls>
        <c:gapWidth val="150"/>
        <c:axId val="111"/>
        <c:axId val="222"/>
      </c:barChart>
      <c:catAx>
        <c:axId val="111"/>
        <c:scaling>
          <c:orientation val="minMax"/>
        </c:scaling>
        <c:delete val="0"/>
        <c:axPos val="b"/>
        <c:numFmt formatCode="General" sourceLinked="0"/>
        <c:majorTickMark val="none"/>
        <c:minorTickMark val="none"/>
        <c:tickLblPos val="nextTo"/>
        <c:txPr>
          <a:bodyPr/>
          <a:lstStyle/>
          <a:p>
            <a:pPr>
              <a:defRPr sz="1600">
                <a:solidFill>
                  <a:srgbClr val="1D1D1B"/>
                </a:solidFill>
              </a:defRPr>
            </a:pPr>
            <a:endParaRPr lang="sq-AL"/>
          </a:p>
        </c:txPr>
        <c:crossAx val="222"/>
        <c:crosses val="autoZero"/>
        <c:auto val="1"/>
        <c:lblAlgn val="ctr"/>
        <c:lblOffset val="100"/>
        <c:noMultiLvlLbl val="1"/>
      </c:catAx>
      <c:valAx>
        <c:axId val="222"/>
        <c:scaling>
          <c:orientation val="minMax"/>
        </c:scaling>
        <c:delete val="1"/>
        <c:axPos val="l"/>
        <c:numFmt formatCode="General" sourceLinked="1"/>
        <c:majorTickMark val="out"/>
        <c:minorTickMark val="none"/>
        <c:tickLblPos val="nextTo"/>
        <c:crossAx val="111"/>
        <c:crosses val="autoZero"/>
        <c:crossBetween val="between"/>
      </c:valAx>
    </c:plotArea>
    <c:legend>
      <c:legendPos val="t"/>
      <c:overlay val="0"/>
      <c:txPr>
        <a:bodyPr/>
        <a:lstStyle/>
        <a:p>
          <a:pPr>
            <a:defRPr sz="1400"/>
          </a:pPr>
          <a:endParaRPr lang="sq-AL"/>
        </a:p>
      </c:txPr>
    </c:legend>
    <c:plotVisOnly val="1"/>
    <c:dispBlanksAs val="zero"/>
    <c:showDLblsOverMax val="1"/>
  </c:chart>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56C2CE-FD52-430F-B964-31941A4B9099}"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D62C95-D0C2-4907-8EB5-496DF0DE4530}" type="slidenum">
              <a:rPr lang="en-US" smtClean="0"/>
              <a:t>‹#›</a:t>
            </a:fld>
            <a:endParaRPr lang="en-US"/>
          </a:p>
        </p:txBody>
      </p:sp>
    </p:spTree>
    <p:extLst>
      <p:ext uri="{BB962C8B-B14F-4D97-AF65-F5344CB8AC3E}">
        <p14:creationId xmlns:p14="http://schemas.microsoft.com/office/powerpoint/2010/main" val="1323153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a:t>
            </a:r>
            <a:r>
              <a:rPr lang="sq-AL" sz="1600" dirty="0"/>
              <a:t>SLAJDI 1 – Hapja e takimit]</a:t>
            </a:r>
          </a:p>
          <a:p>
            <a:r>
              <a:rPr lang="sq-AL" sz="1600" dirty="0"/>
              <a:t>Të nderuar drejtues dhe mësues të kopshteve, shkollave dhe gjimnazit; të dashur prindër; përfaqësues të organizatave dhe të medias; i nderuar komunitet — mirë se erdhët dhe faleminderit që jeni sot </a:t>
            </a:r>
            <a:r>
              <a:rPr lang="sq-AL" sz="1600"/>
              <a:t>këtu.</a:t>
            </a:r>
          </a:p>
          <a:p>
            <a:r>
              <a:rPr lang="sq-AL" sz="1600"/>
              <a:t>Unë jam [Emri Mbiemri], përgjegjëse e arsimit pranë Bashkisë Skrapar. Sot kam nderin t'ju paraqes Planin Vendor të Shërbimit të Arsimit Parauniversitar 2027–2029.</a:t>
            </a:r>
            <a:r>
              <a:rPr lang="en-US" sz="1600"/>
              <a:t> </a:t>
            </a:r>
            <a:r>
              <a:rPr lang="sq-AL" sz="1600"/>
              <a:t>Ky plan </a:t>
            </a:r>
            <a:r>
              <a:rPr lang="en-US" sz="1600"/>
              <a:t>ë</a:t>
            </a:r>
            <a:r>
              <a:rPr lang="sq-AL" sz="1600"/>
              <a:t>shtë udhërrëfyesi ynë i përbashkët për fëmijët e Skraparit: si do t'i mbajmë kopshtet e shkollat të sigurta, si do të garantojmë akses për çdo fëmijë edhe në fshatrat më të largëta, dhe si do të përmirësojmë cilësinë.</a:t>
            </a:r>
          </a:p>
          <a:p>
            <a:r>
              <a:rPr lang="sq-AL" sz="1600"/>
              <a:t>Ju </a:t>
            </a:r>
            <a:r>
              <a:rPr lang="sq-AL" sz="1600" dirty="0"/>
              <a:t>lutem shënoni pyetjet gjatë prezantimit; koha për diskutim në fund është e jona të </a:t>
            </a:r>
            <a:r>
              <a:rPr lang="sq-AL" sz="1600"/>
              <a:t>gjithëve.</a:t>
            </a:r>
            <a:endParaRPr lang="sq-AL" sz="16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10 </a:t>
            </a:r>
            <a:r>
              <a:rPr lang="sq-AL"/>
              <a:t>– S</a:t>
            </a:r>
            <a:r>
              <a:rPr lang="en-US"/>
              <a:t>W</a:t>
            </a:r>
            <a:r>
              <a:rPr lang="sq-AL"/>
              <a:t>OT </a:t>
            </a:r>
            <a:r>
              <a:rPr lang="sq-AL" dirty="0"/>
              <a:t>bazë dhe i mesëm]</a:t>
            </a:r>
          </a:p>
          <a:p>
            <a:endParaRPr lang="en-US"/>
          </a:p>
          <a:p>
            <a:r>
              <a:rPr lang="sq-AL"/>
              <a:t>Njësoj </a:t>
            </a:r>
            <a:r>
              <a:rPr lang="sq-AL" dirty="0"/>
              <a:t>si </a:t>
            </a:r>
            <a:r>
              <a:rPr lang="sq-AL"/>
              <a:t>për </a:t>
            </a:r>
            <a:r>
              <a:rPr lang="en-US"/>
              <a:t>arsimin </a:t>
            </a:r>
            <a:r>
              <a:rPr lang="sq-AL"/>
              <a:t>parashkollor, </a:t>
            </a:r>
            <a:r>
              <a:rPr lang="sq-AL" dirty="0"/>
              <a:t>po e përmbledh edhe arsimin bazë dhe të mesëm.</a:t>
            </a:r>
          </a:p>
          <a:p>
            <a:endParaRPr lang="en-US"/>
          </a:p>
          <a:p>
            <a:pPr marL="171450" indent="-171450">
              <a:buFont typeface="Arial" panose="020B0604020202020204" pitchFamily="34" charset="0"/>
              <a:buChar char="•"/>
            </a:pPr>
            <a:r>
              <a:rPr lang="sq-AL"/>
              <a:t>Pikat </a:t>
            </a:r>
            <a:r>
              <a:rPr lang="sq-AL" dirty="0"/>
              <a:t>e forta: rrjet i gjerë që ruan aksesin në fshatra; gjimnazi 'Riza Aranitasi' me kohë të plotë dhe të pjesshme; dhe konvikti e bursat që mbështesin nxënësit nga larg.</a:t>
            </a:r>
          </a:p>
          <a:p>
            <a:pPr marL="171450" indent="-171450">
              <a:buFont typeface="Arial" panose="020B0604020202020204" pitchFamily="34" charset="0"/>
              <a:buChar char="•"/>
            </a:pPr>
            <a:r>
              <a:rPr lang="sq-AL" dirty="0"/>
              <a:t>Dobësitë: shumë shkolla rurale me pak nxënës dhe kushte të kufizuara; mungesa tualetesh dhe elementësh sigurie; dhe akses i kufizuar në internet, TIK e laboratorë.</a:t>
            </a:r>
          </a:p>
          <a:p>
            <a:pPr marL="171450" indent="-171450">
              <a:buFont typeface="Arial" panose="020B0604020202020204" pitchFamily="34" charset="0"/>
              <a:buChar char="•"/>
            </a:pPr>
            <a:r>
              <a:rPr lang="sq-AL" dirty="0"/>
              <a:t>Mundësitë: lidhja e investimeve me PBA-në sipas nevojave reale; digjitalizimi dhe TIK-u që ulin pabarazinë mes qytetit dhe fshatit; dhe bashkëpunimi bashki–ZVA–shërbim social.</a:t>
            </a:r>
          </a:p>
          <a:p>
            <a:pPr marL="171450" indent="-171450">
              <a:buFont typeface="Arial" panose="020B0604020202020204" pitchFamily="34" charset="0"/>
              <a:buChar char="•"/>
            </a:pPr>
            <a:r>
              <a:rPr lang="sq-AL" dirty="0"/>
              <a:t>Rreziqet: rënia demografike që dobëson shkollat e vogla; distanca dhe kushtet e dimrit që ulin frekuentimin; dhe braktisja, kur nxënësit nuk ndiqen individualisht.</a:t>
            </a:r>
          </a:p>
          <a:p>
            <a:endParaRPr lang="en-US"/>
          </a:p>
          <a:p>
            <a:r>
              <a:rPr lang="sq-AL"/>
              <a:t>'braktisje</a:t>
            </a:r>
            <a:r>
              <a:rPr lang="sq-AL" dirty="0"/>
              <a:t>' — ky është rreziku që na shqetëson më shumë dhe që e adresojmë me transport, bursa dhe ndjekje individuale.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11 – Analiza sipas njësive administrative]</a:t>
            </a:r>
          </a:p>
          <a:p>
            <a:endParaRPr lang="en-US"/>
          </a:p>
          <a:p>
            <a:r>
              <a:rPr lang="sq-AL"/>
              <a:t>E </a:t>
            </a:r>
            <a:r>
              <a:rPr lang="sq-AL" dirty="0"/>
              <a:t>kemi parë territorin si dy realitete të ndryshme që kërkojnë qasje të ndryshme.</a:t>
            </a:r>
          </a:p>
          <a:p>
            <a:r>
              <a:rPr lang="sq-AL" dirty="0"/>
              <a:t>Zona urbane — Çorovoda dhe Qendër Skrapari — ka institucionet qendrore, me numrin më të madh të nxënësve dhe kushte më të mira. Këtu nevojat kryesore janë siguria, kamerat, pajisjet TIK dhe mirëmbajtja.</a:t>
            </a:r>
          </a:p>
          <a:p>
            <a:endParaRPr lang="en-US"/>
          </a:p>
          <a:p>
            <a:r>
              <a:rPr lang="sq-AL"/>
              <a:t>Shtatë </a:t>
            </a:r>
            <a:r>
              <a:rPr lang="sq-AL" dirty="0"/>
              <a:t>njësitë rurale e malore — Bogovë, Gjerbës, Leshnjë, Potom, Çepan, Zhepë dhe Vëndreshë — kanë shkolla e grupe të vogla, të shpërndara. Këtu prioritet janë gjërat bazë: tualetet, uji, energjia, rrethimi, ndriçimi dhe fikëset, si dhe transporti e konvikti si mekanizma aksesi.</a:t>
            </a:r>
          </a:p>
          <a:p>
            <a:endParaRPr lang="en-US"/>
          </a:p>
          <a:p>
            <a:r>
              <a:rPr lang="en-US" b="1"/>
              <a:t>P</a:t>
            </a:r>
            <a:r>
              <a:rPr lang="sq-AL" b="1"/>
              <a:t>arimi</a:t>
            </a:r>
            <a:r>
              <a:rPr lang="en-US" b="1"/>
              <a:t> </a:t>
            </a:r>
            <a:r>
              <a:rPr lang="sq-AL" b="1"/>
              <a:t> </a:t>
            </a:r>
            <a:r>
              <a:rPr lang="en-US" b="1"/>
              <a:t>ynë</a:t>
            </a:r>
            <a:r>
              <a:rPr lang="sq-AL" b="1"/>
              <a:t> </a:t>
            </a:r>
            <a:r>
              <a:rPr lang="sq-AL" b="1" dirty="0"/>
              <a:t>udhëheqës: aksesi nuk matet vetëm me numrin e fëmijëve. Çdo njësi administrative trajtohet sipas nevojës reale në territor. Kjo është drejtësi territoriale</a:t>
            </a:r>
            <a:r>
              <a:rPr lang="sq-AL" dirty="0"/>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12 – Qendra Kulturore e Fëmijëve “Meleq Staravecka”]</a:t>
            </a:r>
          </a:p>
          <a:p>
            <a:endParaRPr lang="en-US"/>
          </a:p>
          <a:p>
            <a:r>
              <a:rPr lang="sq-AL"/>
              <a:t>Kjo </a:t>
            </a:r>
            <a:r>
              <a:rPr lang="sq-AL" dirty="0"/>
              <a:t>qendër është një pasuri e vërtetë për fëmijët tanë, dhe pjesë e rëndësishme e këtij plani.</a:t>
            </a:r>
          </a:p>
          <a:p>
            <a:endParaRPr lang="en-US"/>
          </a:p>
          <a:p>
            <a:r>
              <a:rPr lang="sq-AL"/>
              <a:t>Këtë </a:t>
            </a:r>
            <a:r>
              <a:rPr lang="sq-AL" dirty="0"/>
              <a:t>vit shkollor ka 11 kurse aktive dhe 204 regjistrime, me mesatare rreth 18.5 fëmijë për kurs. Katër kurse kanë mbi 20 regjistrime.</a:t>
            </a:r>
          </a:p>
          <a:p>
            <a:endParaRPr lang="en-US"/>
          </a:p>
          <a:p>
            <a:r>
              <a:rPr lang="sq-AL"/>
              <a:t>Fëmijët </a:t>
            </a:r>
            <a:r>
              <a:rPr lang="sq-AL" dirty="0"/>
              <a:t>merren me dramatizim, valle, kërcim modern, këngë, qëndisje, futboll, shah, bilardo, ping-pong dhe lojëra popullore. Më të ndjekurat janë lojërat popullore, futbolli, vallja dhe kërcimi modern.</a:t>
            </a:r>
          </a:p>
          <a:p>
            <a:endParaRPr lang="en-US"/>
          </a:p>
          <a:p>
            <a:r>
              <a:rPr lang="sq-AL"/>
              <a:t>Këto </a:t>
            </a:r>
            <a:r>
              <a:rPr lang="sq-AL" dirty="0"/>
              <a:t>nuk janë thjesht aktivitete argëtuese. Këtu fëmijët zhvillojnë talentin, mësojnë të komunikojnë, socializohen dhe bëhen pjesë e jetës kulturore të komunitetit.</a:t>
            </a:r>
          </a:p>
          <a:p>
            <a:endParaRPr lang="en-US"/>
          </a:p>
          <a:p>
            <a:r>
              <a:rPr lang="sq-AL"/>
              <a:t>Mesazhi kyç</a:t>
            </a:r>
            <a:r>
              <a:rPr lang="en-US"/>
              <a:t> - </a:t>
            </a:r>
            <a:r>
              <a:rPr lang="sq-AL"/>
              <a:t> </a:t>
            </a:r>
            <a:r>
              <a:rPr lang="sq-AL" dirty="0"/>
              <a:t>Në një bashki me shumë zona rurale, kjo qendër u jep fëmijëve mundësi që ndryshe nuk do t'i kishin. Prandaj plani ynë synon ta forcojë atë dhe të zgjerojë pjesëmarrjen edhe nga fshatrat.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13 – Vizioni dhe 5 qëllimet strategjike]</a:t>
            </a:r>
          </a:p>
          <a:p>
            <a:r>
              <a:rPr lang="sq-AL"/>
              <a:t>Ky </a:t>
            </a:r>
            <a:r>
              <a:rPr lang="sq-AL" dirty="0"/>
              <a:t>është zemra e planit. Lexojeni vizionin ngadalë dhe me bindje.</a:t>
            </a:r>
          </a:p>
          <a:p>
            <a:r>
              <a:rPr lang="sq-AL"/>
              <a:t>Vizioni </a:t>
            </a:r>
            <a:r>
              <a:rPr lang="sq-AL" dirty="0"/>
              <a:t>ynë: një arsim parauniversitar gjithëpërfshirës, i sigurt dhe cilësor në të gjithë territorin e Bashkisë Skrapar — që ruan aksesin në zonat rurale e malore dhe mbështet zhvillimin e çdo fëmije.</a:t>
            </a:r>
          </a:p>
          <a:p>
            <a:r>
              <a:rPr lang="sq-AL"/>
              <a:t>Për </a:t>
            </a:r>
            <a:r>
              <a:rPr lang="sq-AL" dirty="0"/>
              <a:t>ta arritur, kemi pesë qëllime strategjike.</a:t>
            </a:r>
          </a:p>
          <a:p>
            <a:endParaRPr lang="en-US"/>
          </a:p>
          <a:p>
            <a:pPr marL="171450" indent="-171450">
              <a:buFont typeface="Wingdings" panose="05000000000000000000" pitchFamily="2" charset="2"/>
              <a:buChar char="q"/>
            </a:pPr>
            <a:r>
              <a:rPr lang="sq-AL"/>
              <a:t>E </a:t>
            </a:r>
            <a:r>
              <a:rPr lang="sq-AL" dirty="0"/>
              <a:t>para: përmirësimi i kushteve fizike, sigurisë dhe higjienës</a:t>
            </a:r>
            <a:r>
              <a:rPr lang="sq-AL"/>
              <a:t>. </a:t>
            </a:r>
            <a:endParaRPr lang="en-US"/>
          </a:p>
          <a:p>
            <a:pPr marL="171450" indent="-171450">
              <a:buFont typeface="Wingdings" panose="05000000000000000000" pitchFamily="2" charset="2"/>
              <a:buChar char="q"/>
            </a:pPr>
            <a:r>
              <a:rPr lang="sq-AL"/>
              <a:t>E </a:t>
            </a:r>
            <a:r>
              <a:rPr lang="sq-AL" dirty="0"/>
              <a:t>dyta: rritja e aksesit dhe gjithëpërfshirjes</a:t>
            </a:r>
            <a:r>
              <a:rPr lang="sq-AL"/>
              <a:t>. </a:t>
            </a:r>
            <a:endParaRPr lang="en-US"/>
          </a:p>
          <a:p>
            <a:pPr marL="171450" indent="-171450">
              <a:buFont typeface="Wingdings" panose="05000000000000000000" pitchFamily="2" charset="2"/>
              <a:buChar char="q"/>
            </a:pPr>
            <a:r>
              <a:rPr lang="sq-AL"/>
              <a:t>E </a:t>
            </a:r>
            <a:r>
              <a:rPr lang="sq-AL" dirty="0"/>
              <a:t>treta: përmirësimi i cilësisë së mjedisit edukativ</a:t>
            </a:r>
            <a:r>
              <a:rPr lang="sq-AL"/>
              <a:t>. </a:t>
            </a:r>
            <a:endParaRPr lang="en-US"/>
          </a:p>
          <a:p>
            <a:pPr marL="171450" indent="-171450">
              <a:buFont typeface="Wingdings" panose="05000000000000000000" pitchFamily="2" charset="2"/>
              <a:buChar char="q"/>
            </a:pPr>
            <a:r>
              <a:rPr lang="sq-AL"/>
              <a:t>E </a:t>
            </a:r>
            <a:r>
              <a:rPr lang="sq-AL" dirty="0"/>
              <a:t>katërta: forcimi i menaxhimit vendor, të dhënave dhe pjesëmarrjes</a:t>
            </a:r>
            <a:r>
              <a:rPr lang="sq-AL"/>
              <a:t>. </a:t>
            </a:r>
            <a:endParaRPr lang="en-US"/>
          </a:p>
          <a:p>
            <a:pPr marL="171450" indent="-171450">
              <a:buFont typeface="Wingdings" panose="05000000000000000000" pitchFamily="2" charset="2"/>
              <a:buChar char="q"/>
            </a:pPr>
            <a:r>
              <a:rPr lang="sq-AL"/>
              <a:t>E </a:t>
            </a:r>
            <a:r>
              <a:rPr lang="sq-AL" dirty="0"/>
              <a:t>pesta: forcimi i rolit të Qendrës Kulturore të Fëmijëve.</a:t>
            </a:r>
          </a:p>
          <a:p>
            <a:endParaRPr lang="en-US"/>
          </a:p>
          <a:p>
            <a:r>
              <a:rPr lang="sq-AL"/>
              <a:t>Këto </a:t>
            </a:r>
            <a:r>
              <a:rPr lang="sq-AL" dirty="0"/>
              <a:t>pesë shtylla e mbajnë të gjithë planin. Çdo aktivitet që do të shihni më pas i përket njërës prej tyre.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14 – Prioritetet dhe planifikimi buxhetor]</a:t>
            </a:r>
          </a:p>
          <a:p>
            <a:endParaRPr lang="en-US"/>
          </a:p>
          <a:p>
            <a:r>
              <a:rPr lang="sq-AL"/>
              <a:t>Tani </a:t>
            </a:r>
            <a:r>
              <a:rPr lang="sq-AL" dirty="0"/>
              <a:t>konkretisht: cilat janë prioritetet dhe sa kushtojnë.</a:t>
            </a:r>
          </a:p>
          <a:p>
            <a:endParaRPr lang="en-US"/>
          </a:p>
          <a:p>
            <a:r>
              <a:rPr lang="sq-AL"/>
              <a:t>Prioritetet </a:t>
            </a:r>
            <a:r>
              <a:rPr lang="sq-AL" dirty="0"/>
              <a:t>për 2027–2029 janë: kushtet higjieno-sanitare, siguria, mirëmbajtja e objekteve, transporti e konvikti, mjetet didaktike bazë për kopshtet, dhe koordinimi mes bashkisë, ZVA-së dhe institucioneve.</a:t>
            </a:r>
          </a:p>
          <a:p>
            <a:endParaRPr lang="en-US"/>
          </a:p>
          <a:p>
            <a:r>
              <a:rPr lang="sq-AL"/>
              <a:t>Sa </a:t>
            </a:r>
            <a:r>
              <a:rPr lang="sq-AL" dirty="0"/>
              <a:t>i përket buxhetit, në kuadër të Programit Buxhetor Afatmesëm </a:t>
            </a:r>
            <a:r>
              <a:rPr lang="sq-AL"/>
              <a:t>2025–2029 </a:t>
            </a:r>
            <a:r>
              <a:rPr lang="en-US"/>
              <a:t>janë planifikuar</a:t>
            </a:r>
            <a:r>
              <a:rPr lang="sq-AL"/>
              <a:t> </a:t>
            </a:r>
            <a:r>
              <a:rPr lang="sq-AL" dirty="0"/>
              <a:t>rreth 389.8 milionë lekë për arsimin bazë dhe parashkollor, dhe rreth 71.8 milionë lekë për arsimin e mesëm. Në total, afërsisht 461.6 milionë lekë.</a:t>
            </a:r>
          </a:p>
          <a:p>
            <a:r>
              <a:rPr lang="sq-AL" dirty="0"/>
              <a:t>Grafiku tregon shpërndarjen e buxhetit sipas viteve. Siç shihni, financimi mbetet relativisht i qëndrueshëm përgjatë periudhës.</a:t>
            </a:r>
          </a:p>
          <a:p>
            <a:endParaRPr lang="en-US"/>
          </a:p>
          <a:p>
            <a:r>
              <a:rPr lang="sq-AL"/>
              <a:t>Mesazhi kyç</a:t>
            </a:r>
            <a:r>
              <a:rPr lang="en-US"/>
              <a:t> - </a:t>
            </a:r>
            <a:r>
              <a:rPr lang="sq-AL"/>
              <a:t> </a:t>
            </a:r>
            <a:r>
              <a:rPr lang="sq-AL" dirty="0"/>
              <a:t>Rëndësia këtu është se çdo prioritet lidhet me një zë buxhetor real. Nuk premtojmë çfarë nuk mbulohet — planifikojmë çfarë mund të realizojmë.</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15 – Plani i veprimit 2027–2029]</a:t>
            </a:r>
          </a:p>
          <a:p>
            <a:endParaRPr lang="en-US"/>
          </a:p>
          <a:p>
            <a:r>
              <a:rPr lang="sq-AL"/>
              <a:t>Këtu </a:t>
            </a:r>
            <a:r>
              <a:rPr lang="sq-AL" dirty="0"/>
              <a:t>fillon pjesa më praktike. Plani i veprimit organizohet në pesë fusha ndërhyrjeje, me rreth 36 aktivitete konkrete dhe të monitorueshme.</a:t>
            </a:r>
          </a:p>
          <a:p>
            <a:endParaRPr lang="en-US"/>
          </a:p>
          <a:p>
            <a:pPr marL="171450" indent="-171450">
              <a:buFont typeface="Wingdings" panose="05000000000000000000" pitchFamily="2" charset="2"/>
              <a:buChar char="q"/>
            </a:pPr>
            <a:r>
              <a:rPr lang="sq-AL"/>
              <a:t>Fusha </a:t>
            </a:r>
            <a:r>
              <a:rPr lang="sq-AL" dirty="0"/>
              <a:t>e parë: infrastruktura dhe siguria — tualete, rrethim, kamera, ndriçim, fikëse, mirëmbajtje. Shtatë aktivitete.</a:t>
            </a:r>
          </a:p>
          <a:p>
            <a:pPr marL="171450" indent="-171450">
              <a:buFont typeface="Wingdings" panose="05000000000000000000" pitchFamily="2" charset="2"/>
              <a:buChar char="q"/>
            </a:pPr>
            <a:r>
              <a:rPr lang="sq-AL" dirty="0"/>
              <a:t>Fusha e dytë: aksesi, transporti dhe gjithëpërfshirja — transport, konvikt, bursa, akses për personat me aftësi të kufizuara. Shtatë aktivitete.</a:t>
            </a:r>
          </a:p>
          <a:p>
            <a:pPr marL="171450" indent="-171450">
              <a:buFont typeface="Wingdings" panose="05000000000000000000" pitchFamily="2" charset="2"/>
              <a:buChar char="q"/>
            </a:pPr>
            <a:r>
              <a:rPr lang="sq-AL" dirty="0"/>
              <a:t>Fusha e tretë: cilësia e mjedisit dhe pajisjet — mjete didaktike, mobilim, TIK. Shtatë </a:t>
            </a:r>
            <a:r>
              <a:rPr lang="sq-AL"/>
              <a:t>aktivitete.</a:t>
            </a:r>
            <a:endParaRPr lang="en-US"/>
          </a:p>
          <a:p>
            <a:pPr marL="171450" indent="-171450">
              <a:buFont typeface="Wingdings" panose="05000000000000000000" pitchFamily="2" charset="2"/>
              <a:buChar char="q"/>
            </a:pPr>
            <a:r>
              <a:rPr lang="sq-AL"/>
              <a:t>Fusha </a:t>
            </a:r>
            <a:r>
              <a:rPr lang="sq-AL" dirty="0"/>
              <a:t>e katërt: Qendra Kulturore e Fëmijëve — tetë aktivitete. Dhe fusha e pestë: të dhënat, koordinimi dhe pjesëmarrja — shtatë aktivitete.</a:t>
            </a:r>
          </a:p>
          <a:p>
            <a:endParaRPr lang="en-US"/>
          </a:p>
          <a:p>
            <a:r>
              <a:rPr lang="sq-AL" b="1"/>
              <a:t>Mesazhi kyç</a:t>
            </a:r>
            <a:r>
              <a:rPr lang="en-US" b="1"/>
              <a:t> </a:t>
            </a:r>
            <a:r>
              <a:rPr lang="en-US"/>
              <a:t>- </a:t>
            </a:r>
            <a:r>
              <a:rPr lang="sq-AL"/>
              <a:t> </a:t>
            </a:r>
            <a:r>
              <a:rPr lang="sq-AL" dirty="0"/>
              <a:t>Ajo që i bën këto aktivitete të zbatueshme është se secili ka një përgjegjës, një burim financimi dhe një afat. Do t'jua tregoj tani më nga afër.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16 – Aktivitetet (1): infrastruktura, siguria dhe aksesi]</a:t>
            </a:r>
          </a:p>
          <a:p>
            <a:endParaRPr lang="en-US"/>
          </a:p>
          <a:p>
            <a:r>
              <a:rPr lang="sq-AL"/>
              <a:t>Le </a:t>
            </a:r>
            <a:r>
              <a:rPr lang="sq-AL" dirty="0"/>
              <a:t>t'i shohim aktivitetet e dy fushave të para, sepse janë më urgjentet.</a:t>
            </a:r>
          </a:p>
          <a:p>
            <a:endParaRPr lang="en-US"/>
          </a:p>
          <a:p>
            <a:r>
              <a:rPr lang="sq-AL"/>
              <a:t>Për </a:t>
            </a:r>
            <a:r>
              <a:rPr lang="sq-AL" dirty="0"/>
              <a:t>infrastrukturën dhe sigurinë: fillojmë me një vlerësim teknik të të gjitha objekteve arsimore në 2027. Pastaj ndërhyjmë te tualetet dhe lavamanët, te rrethimi i institucioneve prioritare, te kamerat dhe ndriçimi i sigurisë, te sinjalistika, te fikëset e zjarrit me plan emergjence, dhe te mirëmbajtja e konviktit.</a:t>
            </a:r>
          </a:p>
          <a:p>
            <a:r>
              <a:rPr lang="sq-AL" dirty="0"/>
              <a:t>Për aksesin dhe transportin: hartojmë çdo vit listën e nxënësve që kanë nevojë për transport, planifikojmë linjat, mbështesim nxënësit në konvikt, ndjekim bursat dhe mbështetjen sociale, identifikojmë fëmijët që mund të jenë jashtë sistemit, ndjekim ata me mungesa të larta, dhe përmirësojmë aksesin për personat me aftësi të </a:t>
            </a:r>
            <a:r>
              <a:rPr lang="sq-AL"/>
              <a:t>kufizuara.</a:t>
            </a:r>
            <a:endParaRPr lang="sq-AL"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17 – Aktivitetet (2): cilësia, QKF dhe të dhënat]</a:t>
            </a:r>
          </a:p>
          <a:p>
            <a:endParaRPr lang="en-US"/>
          </a:p>
          <a:p>
            <a:r>
              <a:rPr lang="sq-AL"/>
              <a:t>Vazhdojmë </a:t>
            </a:r>
            <a:r>
              <a:rPr lang="sq-AL" dirty="0"/>
              <a:t>me tri fushat e tjera.</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sq-AL"/>
              <a:t>Për </a:t>
            </a:r>
            <a:r>
              <a:rPr lang="sq-AL" dirty="0"/>
              <a:t>cilësinë e mjedisit: pajisim kopshtet me një paketë minimale didaktike dhe me mobilim bazë, sigurojmë materiale për fëmijët me aftësi të kufizuara, dhe evidentojmë nevojat për TIK në shkolla.</a:t>
            </a:r>
          </a:p>
          <a:p>
            <a:pPr marL="171450" indent="-171450">
              <a:buFont typeface="Arial" panose="020B0604020202020204" pitchFamily="34" charset="0"/>
              <a:buChar char="•"/>
            </a:pPr>
            <a:r>
              <a:rPr lang="sq-AL" b="1"/>
              <a:t>E rëndësishme </a:t>
            </a:r>
            <a:r>
              <a:rPr lang="sq-AL"/>
              <a:t>–: </a:t>
            </a:r>
            <a:r>
              <a:rPr lang="sq-AL" dirty="0"/>
              <a:t>pajisjet TIK, laboratorët dhe bibliotekat në shkolla janë përgjegjësi e arsimit qendror, pra e Ministrisë dhe ZVA-së. Roli i bashkisë është t'i mbledhë nevojat, t'i dërgojë zyrtarisht dhe të bashkëfinancojë kur është e mundur. Këtë e themi që të mos krijojmë pritshmëri që nuk i takojnë bashkisë.</a:t>
            </a:r>
          </a:p>
          <a:p>
            <a:pPr marL="171450" indent="-171450">
              <a:buFont typeface="Arial" panose="020B0604020202020204" pitchFamily="34" charset="0"/>
              <a:buChar char="•"/>
            </a:pPr>
            <a:r>
              <a:rPr lang="sq-AL" dirty="0"/>
              <a:t>Për Qendrën Kulturore të Fëmijëve: konsolidojmë kalendarin vjetor, regjistrin e fëmijëve, konkurset e ekspozitat, dhe zgjerimin e pjesëmarrjes nga fshatrat.</a:t>
            </a:r>
          </a:p>
          <a:p>
            <a:pPr marL="171450" indent="-171450">
              <a:buFont typeface="Arial" panose="020B0604020202020204" pitchFamily="34" charset="0"/>
              <a:buChar char="•"/>
            </a:pPr>
            <a:r>
              <a:rPr lang="sq-AL" dirty="0"/>
              <a:t>Për të dhënat dhe koordinimin: ngremë një bazë të unifikuar në 2027, e përditësojmë çdo vit, mbajmë takime vjetore me ZVA-në dhe drejtuesit, dhe raportojmë në Këshillin Bashkiak.</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18 – Monitorimi dhe vlerësimi]</a:t>
            </a:r>
          </a:p>
          <a:p>
            <a:endParaRPr lang="en-US"/>
          </a:p>
          <a:p>
            <a:r>
              <a:rPr lang="sq-AL"/>
              <a:t>Një </a:t>
            </a:r>
            <a:r>
              <a:rPr lang="sq-AL" dirty="0"/>
              <a:t>plan pa monitorim mbetet letër. Prandaj kemi ndërtuar një cikël të qartë vjetor.</a:t>
            </a:r>
          </a:p>
          <a:p>
            <a:endParaRPr lang="en-US"/>
          </a:p>
          <a:p>
            <a:r>
              <a:rPr lang="sq-AL"/>
              <a:t>Së </a:t>
            </a:r>
            <a:r>
              <a:rPr lang="sq-AL" dirty="0"/>
              <a:t>pari, mbledhim të dhëna çdo vit shkollor. Së dyti, raportojmë në Këshillin Bashkiak me një raport vjetor progresi. Së treti, vlerësojmë ndikimin real te aksesi, siguria dhe cilësia. Dhe së katërti, rishikojmë planin dhe e lidhim me PBA-në për vitin pasardhës.</a:t>
            </a:r>
          </a:p>
          <a:p>
            <a:endParaRPr lang="en-US"/>
          </a:p>
          <a:p>
            <a:r>
              <a:rPr lang="sq-AL"/>
              <a:t>Përgjegjës </a:t>
            </a:r>
            <a:r>
              <a:rPr lang="sq-AL" dirty="0"/>
              <a:t>për këtë proces jemi bashkia, ZVA-ja, institucionet arsimore dhe shërbimi social — dhe Këshilli Bashkiak që miraton e mbikëqyr.</a:t>
            </a:r>
          </a:p>
          <a:p>
            <a:r>
              <a:rPr lang="sq-AL" dirty="0"/>
              <a:t>Treguesit kryesorë që do të ndjekim janë: kushtet fizike dhe siguria; aksesi me transport, konvikt e bursa; frekuentimi dhe braktisja; pajisjet dhe TIK; dhe funksionimi i bordeve e komisioneve.</a:t>
            </a:r>
          </a:p>
          <a:p>
            <a:endParaRPr lang="en-US"/>
          </a:p>
          <a:p>
            <a:r>
              <a:rPr lang="sq-AL"/>
              <a:t>Kjo </a:t>
            </a:r>
            <a:r>
              <a:rPr lang="sq-AL" dirty="0"/>
              <a:t>do të thotë se çdo vit do të mund t'ju tregojmë me fakte se çfarë u realizua dhe çfarë mbetet për t'u bërë. Kjo është llogaridhënie.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19 – Mbyllje: së bashku për arsimin]</a:t>
            </a:r>
          </a:p>
          <a:p>
            <a:endParaRPr lang="en-US"/>
          </a:p>
          <a:p>
            <a:r>
              <a:rPr lang="sq-AL"/>
              <a:t>Po </a:t>
            </a:r>
            <a:r>
              <a:rPr lang="sq-AL" dirty="0"/>
              <a:t>e mbyll me atë me të cilën fillova, dhe kjo është pjesa më e rëndësishme.</a:t>
            </a:r>
          </a:p>
          <a:p>
            <a:endParaRPr lang="en-US"/>
          </a:p>
          <a:p>
            <a:r>
              <a:rPr lang="sq-AL"/>
              <a:t>Ky </a:t>
            </a:r>
            <a:r>
              <a:rPr lang="sq-AL" dirty="0"/>
              <a:t>plan do të ketë vlerë vetëm nëse e ndërtojmë dhe e zbatojmë bashkë. Transparenca për ne është parim: do të publikojmë planin dhe raportet e zbatimit, dhe do të raportojmë rregullt në Këshillin Bashkiak për investimet dhe shpenzimet.</a:t>
            </a:r>
          </a:p>
          <a:p>
            <a:endParaRPr lang="en-US"/>
          </a:p>
          <a:p>
            <a:r>
              <a:rPr lang="sq-AL"/>
              <a:t>Ka </a:t>
            </a:r>
            <a:r>
              <a:rPr lang="sq-AL" dirty="0"/>
              <a:t>tre mënyra si mund të përfshiheni</a:t>
            </a:r>
            <a:r>
              <a:rPr lang="sq-AL"/>
              <a:t>. </a:t>
            </a:r>
            <a:endParaRPr lang="en-US"/>
          </a:p>
          <a:p>
            <a:r>
              <a:rPr lang="sq-AL"/>
              <a:t>E </a:t>
            </a:r>
            <a:r>
              <a:rPr lang="sq-AL" dirty="0"/>
              <a:t>para, përmes takimeve dhe konsultimeve publike si </a:t>
            </a:r>
            <a:r>
              <a:rPr lang="sq-AL"/>
              <a:t>ky sot</a:t>
            </a:r>
            <a:r>
              <a:rPr lang="sq-AL" dirty="0"/>
              <a:t>. E dyta, me reagime dhe propozime me shkrim pranë bashkisë. E treta, përmes bordeve dhe këshillave të prindërve në çdo institucion.</a:t>
            </a:r>
          </a:p>
          <a:p>
            <a:endParaRPr lang="en-US"/>
          </a:p>
          <a:p>
            <a:r>
              <a:rPr lang="sq-AL"/>
              <a:t>Çdo </a:t>
            </a:r>
            <a:r>
              <a:rPr lang="sq-AL" dirty="0"/>
              <a:t>vërejtje, çdo propozim, çdo shqetësim që do të ndani sot ose në ditët në vijim, do të merret në konsideratë</a:t>
            </a:r>
            <a:r>
              <a:rPr lang="sq-AL"/>
              <a:t>. </a:t>
            </a:r>
            <a:endParaRPr lang="en-US"/>
          </a:p>
          <a:p>
            <a:endParaRPr lang="en-US"/>
          </a:p>
          <a:p>
            <a:r>
              <a:rPr lang="sq-AL"/>
              <a:t>Ju </a:t>
            </a:r>
            <a:r>
              <a:rPr lang="sq-AL" dirty="0"/>
              <a:t>faleminderit për vëmendjen. Tani jam e gatshme </a:t>
            </a:r>
            <a:r>
              <a:rPr lang="sq-AL"/>
              <a:t>t'i dëgjoj</a:t>
            </a:r>
            <a:r>
              <a:rPr lang="en-US"/>
              <a:t>më</a:t>
            </a:r>
            <a:r>
              <a:rPr lang="sq-AL"/>
              <a:t> </a:t>
            </a:r>
            <a:r>
              <a:rPr lang="sq-AL" dirty="0"/>
              <a:t>mendimet dhe pyetjet tuaja.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2 – Rendi i </a:t>
            </a:r>
            <a:r>
              <a:rPr lang="sq-AL"/>
              <a:t>ditës]</a:t>
            </a:r>
            <a:endParaRPr lang="en-US"/>
          </a:p>
          <a:p>
            <a:endParaRPr lang="sq-AL" dirty="0"/>
          </a:p>
          <a:p>
            <a:r>
              <a:rPr lang="sq-AL" dirty="0"/>
              <a:t>Do të ecim së bashku në gjashtë pjesë.</a:t>
            </a:r>
          </a:p>
          <a:p>
            <a:pPr marL="228600" indent="-228600">
              <a:buFont typeface="+mj-lt"/>
              <a:buAutoNum type="arabicPeriod"/>
            </a:pPr>
            <a:r>
              <a:rPr lang="sq-AL" dirty="0"/>
              <a:t>Së pari: qëllimi i planit, mënyra si u hartua dhe procesi i konsultimit — ku bën pjesë edhe takimi i sotëm.</a:t>
            </a:r>
          </a:p>
          <a:p>
            <a:pPr marL="228600" indent="-228600">
              <a:buFont typeface="+mj-lt"/>
              <a:buAutoNum type="arabicPeriod"/>
            </a:pPr>
            <a:r>
              <a:rPr lang="sq-AL" dirty="0"/>
              <a:t>Së dyti: profili i bashkisë sonë — territori, popullsia dhe grupmoshat — sepse çdo vendim buron nga realiteti i Skraparit.</a:t>
            </a:r>
          </a:p>
          <a:p>
            <a:pPr marL="228600" indent="-228600">
              <a:buFont typeface="+mj-lt"/>
              <a:buAutoNum type="arabicPeriod"/>
            </a:pPr>
            <a:r>
              <a:rPr lang="sq-AL" dirty="0"/>
              <a:t>Së treti: gjendja reale e arsimit parashkollor, bazë dhe të mesëm, me gjetjet kryesore dhe </a:t>
            </a:r>
            <a:r>
              <a:rPr lang="sq-AL"/>
              <a:t>analizën S</a:t>
            </a:r>
            <a:r>
              <a:rPr lang="en-US"/>
              <a:t>W</a:t>
            </a:r>
            <a:r>
              <a:rPr lang="sq-AL"/>
              <a:t>OT</a:t>
            </a:r>
            <a:r>
              <a:rPr lang="sq-AL" dirty="0"/>
              <a:t>.</a:t>
            </a:r>
          </a:p>
          <a:p>
            <a:pPr marL="228600" indent="-228600">
              <a:buFont typeface="+mj-lt"/>
              <a:buAutoNum type="arabicPeriod"/>
            </a:pPr>
            <a:r>
              <a:rPr lang="sq-AL" dirty="0"/>
              <a:t>Së katërti: Qendra Kulturore e Fëmijëve dhe analiza sipas njësive administrative.</a:t>
            </a:r>
          </a:p>
          <a:p>
            <a:pPr marL="228600" indent="-228600">
              <a:buFont typeface="+mj-lt"/>
              <a:buAutoNum type="arabicPeriod"/>
            </a:pPr>
            <a:r>
              <a:rPr lang="sq-AL" dirty="0"/>
              <a:t>Së pesti: vizioni dhe pesë qëllimet strategjike që na udhëheqin deri në vitin 2029.</a:t>
            </a:r>
          </a:p>
          <a:p>
            <a:pPr marL="228600" indent="-228600">
              <a:buFont typeface="+mj-lt"/>
              <a:buAutoNum type="arabicPeriod"/>
            </a:pPr>
            <a:r>
              <a:rPr lang="sq-AL" dirty="0"/>
              <a:t>Së gjashti: prioritetet, buxheti, plani i veprimit dhe mënyra si do ta monitorojmë zbatimin.</a:t>
            </a:r>
          </a:p>
          <a:p>
            <a:endParaRPr lang="en-US"/>
          </a:p>
          <a:p>
            <a:r>
              <a:rPr lang="sq-AL"/>
              <a:t> </a:t>
            </a:r>
            <a:r>
              <a:rPr lang="sq-AL" dirty="0"/>
              <a:t>Ju ftoj t'i mbani shënim pyetjet gjatë rrugës — do të kemi kohë për të gjitha në fund.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3 – Pse ky plan dhe periudha 2027–2029]</a:t>
            </a:r>
          </a:p>
          <a:p>
            <a:endParaRPr lang="en-US"/>
          </a:p>
          <a:p>
            <a:r>
              <a:rPr lang="sq-AL"/>
              <a:t>Ky </a:t>
            </a:r>
            <a:r>
              <a:rPr lang="sq-AL" dirty="0"/>
              <a:t>plan lind nga një nevojë e thjeshtë por thelbësore: të planifikojmë me të dhëna, jo me hamendje.</a:t>
            </a:r>
          </a:p>
          <a:p>
            <a:endParaRPr lang="en-US"/>
          </a:p>
          <a:p>
            <a:r>
              <a:rPr lang="sq-AL"/>
              <a:t>Çfarë </a:t>
            </a:r>
            <a:r>
              <a:rPr lang="sq-AL" dirty="0"/>
              <a:t>mbulon? Të gjithë shërbimin e arsimit parauniversitar — arsimin parashkollor, atë bazë, të mesmin e përgjithshëm, arsimin me kohë të pjesshme dhe shërbimin e konviktit.</a:t>
            </a:r>
          </a:p>
          <a:p>
            <a:endParaRPr lang="en-US"/>
          </a:p>
          <a:p>
            <a:r>
              <a:rPr lang="sq-AL"/>
              <a:t>Pse </a:t>
            </a:r>
            <a:r>
              <a:rPr lang="sq-AL" dirty="0"/>
              <a:t>pikërisht 2027–2029? Sepse kjo periudhë lidhet drejtpërdrejt me buxhetin vendor dhe me Programin Buxhetor Afatmesëm. Kjo do të thotë se prioritetet nuk mbeten dëshira — kthehen në zëra buxhetorë dhe në punë konkrete.</a:t>
            </a:r>
          </a:p>
          <a:p>
            <a:endParaRPr lang="en-US"/>
          </a:p>
          <a:p>
            <a:r>
              <a:rPr lang="sq-AL"/>
              <a:t>Dhe </a:t>
            </a:r>
            <a:r>
              <a:rPr lang="sq-AL" dirty="0"/>
              <a:t>është një dokument i gjallë: </a:t>
            </a:r>
            <a:r>
              <a:rPr lang="sq-AL"/>
              <a:t>do t</a:t>
            </a:r>
            <a:r>
              <a:rPr lang="en-US"/>
              <a:t>ë mund ta</a:t>
            </a:r>
            <a:r>
              <a:rPr lang="sq-AL"/>
              <a:t> </a:t>
            </a:r>
            <a:r>
              <a:rPr lang="sq-AL" dirty="0"/>
              <a:t>rishikojmë e përditësojmë çdo vit, sipas ndryshimeve demografike, financiare </a:t>
            </a:r>
            <a:r>
              <a:rPr lang="sq-AL"/>
              <a:t>dhe infrastrukturore</a:t>
            </a:r>
            <a:r>
              <a:rPr lang="en-US"/>
              <a:t>, apo kërkesave të komunitetit</a:t>
            </a:r>
            <a:endParaRPr lang="sq-AL" dirty="0"/>
          </a:p>
          <a:p>
            <a:endParaRPr lang="sq-AL"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4 – Metodologjia dhe procesi i konsultimit]</a:t>
            </a:r>
          </a:p>
          <a:p>
            <a:endParaRPr lang="en-US"/>
          </a:p>
          <a:p>
            <a:r>
              <a:rPr lang="sq-AL"/>
              <a:t>Si </a:t>
            </a:r>
            <a:r>
              <a:rPr lang="sq-AL" dirty="0"/>
              <a:t>e ndërtuam këtë plan? Në katër hapa.</a:t>
            </a:r>
          </a:p>
          <a:p>
            <a:endParaRPr lang="en-US"/>
          </a:p>
          <a:p>
            <a:pPr marL="228600" indent="-228600">
              <a:buFont typeface="+mj-lt"/>
              <a:buAutoNum type="arabicPeriod"/>
            </a:pPr>
            <a:r>
              <a:rPr lang="sq-AL"/>
              <a:t>Së </a:t>
            </a:r>
            <a:r>
              <a:rPr lang="sq-AL" dirty="0"/>
              <a:t>pari, mblodhëm të dhëna nga vetë bashkia, nga kopshtet, shkollat, gjimnazi, konvikti dhe dokumentet buxhetore.</a:t>
            </a:r>
          </a:p>
          <a:p>
            <a:pPr marL="228600" indent="-228600">
              <a:buFont typeface="+mj-lt"/>
              <a:buAutoNum type="arabicPeriod"/>
            </a:pPr>
            <a:r>
              <a:rPr lang="sq-AL" dirty="0"/>
              <a:t>Së dyti, i analizuam dhe nxorëm gjetjet kryesore dhe </a:t>
            </a:r>
            <a:r>
              <a:rPr lang="sq-AL"/>
              <a:t>tabelat S</a:t>
            </a:r>
            <a:r>
              <a:rPr lang="en-US"/>
              <a:t>W</a:t>
            </a:r>
            <a:r>
              <a:rPr lang="sq-AL"/>
              <a:t>OT </a:t>
            </a:r>
            <a:r>
              <a:rPr lang="sq-AL" dirty="0"/>
              <a:t>për secilin nivel.</a:t>
            </a:r>
          </a:p>
          <a:p>
            <a:pPr marL="228600" indent="-228600">
              <a:buFont typeface="+mj-lt"/>
              <a:buAutoNum type="arabicPeriod"/>
            </a:pPr>
            <a:r>
              <a:rPr lang="sq-AL" dirty="0"/>
              <a:t>Së treti, prioritizuam ndërhyrjet sipas urgjencës dhe rëndësisë.</a:t>
            </a:r>
          </a:p>
          <a:p>
            <a:pPr marL="228600" indent="-228600">
              <a:buFont typeface="+mj-lt"/>
              <a:buAutoNum type="arabicPeriod"/>
            </a:pPr>
            <a:r>
              <a:rPr lang="sq-AL" dirty="0"/>
              <a:t>Së katërti, përcaktuam vizionin, qëllimet strategjike dhe planin e veprimit.</a:t>
            </a:r>
          </a:p>
          <a:p>
            <a:endParaRPr lang="en-US"/>
          </a:p>
          <a:p>
            <a:r>
              <a:rPr lang="sq-AL"/>
              <a:t>Por </a:t>
            </a:r>
            <a:r>
              <a:rPr lang="sq-AL" dirty="0"/>
              <a:t>një plan i mirë nuk </a:t>
            </a:r>
            <a:r>
              <a:rPr lang="sq-AL"/>
              <a:t>mbyllet </a:t>
            </a:r>
            <a:r>
              <a:rPr lang="en-US"/>
              <a:t>përmes punës teknike</a:t>
            </a:r>
            <a:r>
              <a:rPr lang="sq-AL"/>
              <a:t>. </a:t>
            </a:r>
            <a:r>
              <a:rPr lang="sq-AL" dirty="0"/>
              <a:t>Prandaj jemi këtu sot: takimi i sotëm është faza e konsultimit publik.</a:t>
            </a:r>
          </a:p>
          <a:p>
            <a:r>
              <a:rPr lang="sq-AL"/>
              <a:t>Ju </a:t>
            </a:r>
            <a:r>
              <a:rPr lang="sq-AL" dirty="0"/>
              <a:t>— drejtuesit, prindërit dhe komuniteti — jeni burimi ynë më i mirë i informacionit dhe </a:t>
            </a:r>
            <a:r>
              <a:rPr lang="sq-AL"/>
              <a:t>i </a:t>
            </a:r>
            <a:r>
              <a:rPr lang="en-US"/>
              <a:t>mundësive për përmirësime</a:t>
            </a:r>
            <a:r>
              <a:rPr lang="sq-AL"/>
              <a:t>. </a:t>
            </a:r>
            <a:r>
              <a:rPr lang="sq-AL" dirty="0"/>
              <a:t>Gjithçka që do të </a:t>
            </a:r>
            <a:r>
              <a:rPr lang="sq-AL"/>
              <a:t>thoni sot</a:t>
            </a:r>
            <a:r>
              <a:rPr lang="en-US"/>
              <a:t>do tw shwnohet dhe do tw</a:t>
            </a:r>
            <a:r>
              <a:rPr lang="sq-AL"/>
              <a:t> </a:t>
            </a:r>
            <a:r>
              <a:rPr lang="sq-AL" dirty="0"/>
              <a:t>merret në konsideratë.</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5 – Profili i Bashkisë Skrapar]</a:t>
            </a:r>
          </a:p>
          <a:p>
            <a:endParaRPr lang="en-US"/>
          </a:p>
          <a:p>
            <a:r>
              <a:rPr lang="sq-AL"/>
              <a:t>Për </a:t>
            </a:r>
            <a:r>
              <a:rPr lang="sq-AL" dirty="0"/>
              <a:t>të planifikuar mirë, duhet të njohim mirë veten. Skrapari, sipas Censit 2023, ka rreth 10,750 banorë.</a:t>
            </a:r>
          </a:p>
          <a:p>
            <a:endParaRPr lang="en-US"/>
          </a:p>
          <a:p>
            <a:r>
              <a:rPr lang="sq-AL"/>
              <a:t>Është </a:t>
            </a:r>
            <a:r>
              <a:rPr lang="sq-AL" dirty="0"/>
              <a:t>një territor i gjerë dhe malor, me fshatra të shpërndara — dhe kjo përcakton gjithçka në arsim.</a:t>
            </a:r>
          </a:p>
          <a:p>
            <a:r>
              <a:rPr lang="sq-AL" dirty="0"/>
              <a:t>Struktura moshore: rreth 1,133 fëmijë në grupmoshën 0–14 vjeç, dhe mbi 2,584 banorë mbi 65 vjeç. Pra kemi një popullsi që plaket dhe një numër fëmijësh që bie në shumë fshatra.</a:t>
            </a:r>
          </a:p>
          <a:p>
            <a:r>
              <a:rPr lang="sq-AL" b="1"/>
              <a:t>Mesazhi kyç </a:t>
            </a:r>
            <a:endParaRPr lang="en-US" b="1"/>
          </a:p>
          <a:p>
            <a:r>
              <a:rPr lang="sq-AL" b="1"/>
              <a:t>Por </a:t>
            </a:r>
            <a:r>
              <a:rPr lang="sq-AL" b="1" dirty="0"/>
              <a:t>kjo nuk e ul rëndësinë e shërbimit arsimor, përkundrazi. Te ne, aksesi nuk matet vetëm me numrin e fëmijëve. Një shkollë e vogël në mal, edhe me pak nxënës, mban të gjallë një komunitet të tërë dhe i mban familjet pranë territorit.</a:t>
            </a:r>
          </a:p>
          <a:p>
            <a:endParaRPr lang="en-US"/>
          </a:p>
          <a:p>
            <a:r>
              <a:rPr lang="sq-AL"/>
              <a:t>Territori </a:t>
            </a:r>
            <a:r>
              <a:rPr lang="sq-AL" dirty="0"/>
              <a:t>ndahet në 9 njësi administrative: Çorovodë, Qendër Skrapar, Bogovë, Gjerbës, Leshnjë, Potom, Çepan, Zhepë dhe </a:t>
            </a:r>
            <a:r>
              <a:rPr lang="sq-AL"/>
              <a:t>Vëndreshë.</a:t>
            </a:r>
            <a:endParaRPr lang="sq-AL"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6 – Kuadri ligjor dhe rolet]</a:t>
            </a:r>
          </a:p>
          <a:p>
            <a:endParaRPr lang="en-US"/>
          </a:p>
          <a:p>
            <a:r>
              <a:rPr lang="sq-AL"/>
              <a:t>Arsimi </a:t>
            </a:r>
            <a:r>
              <a:rPr lang="sq-AL" dirty="0"/>
              <a:t>është e drejtë themelore e çdo fëmije, dhe garantimi i tij është përgjegjësi e ndarë mes disa aktorëve. Le të jemi të qartë kush bën çfarë.</a:t>
            </a:r>
          </a:p>
          <a:p>
            <a:pPr marL="171450" indent="-171450">
              <a:buFont typeface="Wingdings" panose="05000000000000000000" pitchFamily="2" charset="2"/>
              <a:buChar char="§"/>
            </a:pPr>
            <a:r>
              <a:rPr lang="sq-AL" dirty="0"/>
              <a:t>Bashkia Skrapar kujdeset drejtpërdrejt për arsimin parashkollor, si dhe për infrastrukturën, sigurinë, higjienën, mirëmbajtjen, transportin, konviktin dhe bursat.</a:t>
            </a:r>
          </a:p>
          <a:p>
            <a:pPr marL="171450" indent="-171450">
              <a:buFont typeface="Arial" panose="020B0604020202020204" pitchFamily="34" charset="0"/>
              <a:buChar char="•"/>
            </a:pPr>
            <a:r>
              <a:rPr lang="sq-AL" dirty="0"/>
              <a:t>ZVA-ja dhe institucionet arsimore — shkollat, kopshtet, gjimnazi — mbulojnë procesin mësimor, cilësinë </a:t>
            </a:r>
            <a:r>
              <a:rPr lang="sq-AL"/>
              <a:t>dhe stafin</a:t>
            </a:r>
            <a:r>
              <a:rPr lang="en-US"/>
              <a:t>, pagesat për </a:t>
            </a:r>
            <a:r>
              <a:rPr lang="sq-AL"/>
              <a:t>transportin.</a:t>
            </a:r>
            <a:endParaRPr lang="sq-AL" dirty="0"/>
          </a:p>
          <a:p>
            <a:pPr marL="171450" indent="-171450">
              <a:buFont typeface="Arial" panose="020B0604020202020204" pitchFamily="34" charset="0"/>
              <a:buChar char="•"/>
            </a:pPr>
            <a:r>
              <a:rPr lang="en-US"/>
              <a:t>Qeveria </a:t>
            </a:r>
            <a:r>
              <a:rPr lang="sq-AL"/>
              <a:t> </a:t>
            </a:r>
            <a:r>
              <a:rPr lang="sq-AL" dirty="0"/>
              <a:t>qendror, pra Ministria dhe ZVA-ja, mbulon pajisjet didaktike, TIK-un dhe laboratorët në shkolla. Këtë do ta përsëris më vonë, sepse ka të bëjë me pritshmëritë </a:t>
            </a:r>
            <a:r>
              <a:rPr lang="sq-AL"/>
              <a:t>tuaja.</a:t>
            </a:r>
            <a:endParaRPr lang="en-US"/>
          </a:p>
          <a:p>
            <a:pPr marL="171450" indent="-171450">
              <a:buFont typeface="Arial" panose="020B0604020202020204" pitchFamily="34" charset="0"/>
              <a:buChar char="•"/>
            </a:pPr>
            <a:r>
              <a:rPr lang="sq-AL"/>
              <a:t>Dhe së fundi </a:t>
            </a:r>
            <a:r>
              <a:rPr lang="sq-AL" dirty="0"/>
              <a:t>— komuniteti: bordet e institucioneve, këshillat e prindërve dhe komisionet e sigurisë.</a:t>
            </a:r>
          </a:p>
          <a:p>
            <a:endParaRPr lang="en-US"/>
          </a:p>
          <a:p>
            <a:r>
              <a:rPr lang="sq-AL"/>
              <a:t>Mesazhi kyç</a:t>
            </a:r>
            <a:r>
              <a:rPr lang="en-US"/>
              <a:t> - </a:t>
            </a:r>
            <a:r>
              <a:rPr lang="sq-AL"/>
              <a:t> </a:t>
            </a:r>
            <a:r>
              <a:rPr lang="sq-AL" dirty="0"/>
              <a:t>Vetëm kur këto role punojnë bashkë dhe komunikojnë rregullt, gjërat lëvizin përpara. Asnjë hallkë e vetme nuk e bën dot punën vetëm.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7 – Arsimi parashkollor: gjetjet]</a:t>
            </a:r>
          </a:p>
          <a:p>
            <a:endParaRPr lang="en-US"/>
          </a:p>
          <a:p>
            <a:r>
              <a:rPr lang="sq-AL"/>
              <a:t>Kalojmë </a:t>
            </a:r>
            <a:r>
              <a:rPr lang="sq-AL" dirty="0"/>
              <a:t>te gjendja reale. Shërbimi parashkollor ofrohet përmes kopshteve 'Nr. 1', 'K. Ylli', 'Sharovë' dhe 'Kuvajt Nr. 2', si dhe grupeve parashkollore në disa fshatra.</a:t>
            </a:r>
          </a:p>
          <a:p>
            <a:endParaRPr lang="en-US"/>
          </a:p>
          <a:p>
            <a:pPr marL="171450" indent="-171450">
              <a:buFont typeface="Arial" panose="020B0604020202020204" pitchFamily="34" charset="0"/>
              <a:buChar char="•"/>
            </a:pPr>
            <a:r>
              <a:rPr lang="sq-AL"/>
              <a:t>Frekuentimi </a:t>
            </a:r>
            <a:r>
              <a:rPr lang="sq-AL" dirty="0"/>
              <a:t>është shumë i lartë — vetëm një fëmijë raportohet si jo i rregullt. Kjo do të thotë se kur familja e regjistron fëmijën, e çon atë rregullt. Uji dhe energjia janë të pranishme.</a:t>
            </a:r>
          </a:p>
          <a:p>
            <a:endParaRPr lang="en-US"/>
          </a:p>
          <a:p>
            <a:r>
              <a:rPr lang="en-US"/>
              <a:t>S</a:t>
            </a:r>
            <a:r>
              <a:rPr lang="sq-AL"/>
              <a:t>fidat</a:t>
            </a:r>
            <a:r>
              <a:rPr lang="en-US"/>
              <a:t>:</a:t>
            </a:r>
          </a:p>
          <a:p>
            <a:pPr marL="171450" indent="-171450">
              <a:buFont typeface="Arial" panose="020B0604020202020204" pitchFamily="34" charset="0"/>
              <a:buChar char="•"/>
            </a:pPr>
            <a:r>
              <a:rPr lang="sq-AL"/>
              <a:t>E </a:t>
            </a:r>
            <a:r>
              <a:rPr lang="sq-AL" dirty="0"/>
              <a:t>para dhe më e rëndësishmja: mjetet didaktike mungojnë praktikisht në të gjitha kopshtet. Kjo prek drejtpërdrejt cilësinë e edukimit të hershëm.</a:t>
            </a:r>
          </a:p>
          <a:p>
            <a:pPr marL="171450" indent="-171450">
              <a:buFont typeface="Arial" panose="020B0604020202020204" pitchFamily="34" charset="0"/>
              <a:buChar char="•"/>
            </a:pPr>
            <a:r>
              <a:rPr lang="sq-AL" dirty="0"/>
              <a:t>Së dyti, disa elementë sigurie nuk janë të plotë — sinjalistika, daljet e emergjencës, kamerat, rrethimi dhe ndriçimi, sidomos në grupet rurale.</a:t>
            </a:r>
          </a:p>
          <a:p>
            <a:pPr marL="171450" indent="-171450">
              <a:buFont typeface="Arial" panose="020B0604020202020204" pitchFamily="34" charset="0"/>
              <a:buChar char="•"/>
            </a:pPr>
            <a:r>
              <a:rPr lang="sq-AL" dirty="0"/>
              <a:t>Së treti, strukturat pjesëmarrëse janë të dobëta në fshatra dhe komisionet e sigurisë ende nuk janë ngritur.</a:t>
            </a:r>
          </a:p>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8 </a:t>
            </a:r>
            <a:r>
              <a:rPr lang="sq-AL"/>
              <a:t>– S</a:t>
            </a:r>
            <a:r>
              <a:rPr lang="en-US"/>
              <a:t>W</a:t>
            </a:r>
            <a:r>
              <a:rPr lang="sq-AL"/>
              <a:t>OT </a:t>
            </a:r>
            <a:r>
              <a:rPr lang="en-US"/>
              <a:t>arsimi </a:t>
            </a:r>
            <a:r>
              <a:rPr lang="sq-AL"/>
              <a:t>parashkollor</a:t>
            </a:r>
            <a:endParaRPr lang="sq-AL" dirty="0"/>
          </a:p>
          <a:p>
            <a:endParaRPr lang="en-US"/>
          </a:p>
          <a:p>
            <a:r>
              <a:rPr lang="sq-AL"/>
              <a:t>Po </a:t>
            </a:r>
            <a:r>
              <a:rPr lang="sq-AL" dirty="0"/>
              <a:t>e përmbledh gjendjen e parashkollorit në një pamje të vetme.</a:t>
            </a:r>
          </a:p>
          <a:p>
            <a:endParaRPr lang="en-US"/>
          </a:p>
          <a:p>
            <a:pPr marL="171450" indent="-171450">
              <a:buFont typeface="Arial" panose="020B0604020202020204" pitchFamily="34" charset="0"/>
              <a:buChar char="•"/>
            </a:pPr>
            <a:r>
              <a:rPr lang="sq-AL" b="1"/>
              <a:t>Pikat </a:t>
            </a:r>
            <a:r>
              <a:rPr lang="sq-AL" b="1" dirty="0"/>
              <a:t>e forta: </a:t>
            </a:r>
            <a:r>
              <a:rPr lang="sq-AL" dirty="0"/>
              <a:t>shërbim i pranishëm në qytet dhe fshat, frekuentim shumë i lartë, dhe borde e këshilla prindërish funksionale në kopshtet urbane.</a:t>
            </a:r>
          </a:p>
          <a:p>
            <a:pPr marL="171450" indent="-171450">
              <a:buFont typeface="Arial" panose="020B0604020202020204" pitchFamily="34" charset="0"/>
              <a:buChar char="•"/>
            </a:pPr>
            <a:r>
              <a:rPr lang="sq-AL" b="1" dirty="0"/>
              <a:t>Dobësitë: </a:t>
            </a:r>
            <a:r>
              <a:rPr lang="sq-AL" dirty="0"/>
              <a:t>mjete didaktike të pamjaftueshme në të gjitha kopshtet, dhe siguri jo e plotë — mungojnë tualete e materiale për fëmijët me aftësi të kufizuara.</a:t>
            </a:r>
          </a:p>
          <a:p>
            <a:pPr marL="171450" indent="-171450">
              <a:buFont typeface="Arial" panose="020B0604020202020204" pitchFamily="34" charset="0"/>
              <a:buChar char="•"/>
            </a:pPr>
            <a:r>
              <a:rPr lang="sq-AL" b="1" dirty="0"/>
              <a:t>Mundësitë: </a:t>
            </a:r>
            <a:r>
              <a:rPr lang="sq-AL" dirty="0"/>
              <a:t>Programi Buxhetor Afatmesëm mund të krijojë linja të qarta për materiale, siguri dhe higjienë; dhe mund të standardizojmë një paketë minimale didaktike për çdo kopsht.</a:t>
            </a:r>
          </a:p>
          <a:p>
            <a:pPr marL="171450" indent="-171450">
              <a:buFont typeface="Arial" panose="020B0604020202020204" pitchFamily="34" charset="0"/>
              <a:buChar char="•"/>
            </a:pPr>
            <a:r>
              <a:rPr lang="sq-AL" b="1" dirty="0"/>
              <a:t>Rreziqet</a:t>
            </a:r>
            <a:r>
              <a:rPr lang="sq-AL" dirty="0"/>
              <a:t>: rënia demografike që dobëson grupet rurale, dhe distancat që vështirësojnë aksesin e </a:t>
            </a:r>
            <a:r>
              <a:rPr lang="sq-AL"/>
              <a:t>rregullt.</a:t>
            </a:r>
            <a:endParaRPr lang="en-US"/>
          </a:p>
          <a:p>
            <a:pPr marL="0" indent="0">
              <a:buFont typeface="Arial" panose="020B0604020202020204" pitchFamily="34" charset="0"/>
              <a:buNone/>
            </a:pPr>
            <a:endParaRPr lang="en-US"/>
          </a:p>
          <a:p>
            <a:pPr marL="0" indent="0">
              <a:buFont typeface="Arial" panose="020B0604020202020204" pitchFamily="34" charset="0"/>
              <a:buNone/>
            </a:pPr>
            <a:r>
              <a:rPr lang="sq-AL" b="1"/>
              <a:t>Mesazhi kyç</a:t>
            </a:r>
            <a:r>
              <a:rPr lang="en-US" b="1"/>
              <a:t> -</a:t>
            </a:r>
            <a:r>
              <a:rPr lang="en-US"/>
              <a:t> </a:t>
            </a:r>
            <a:r>
              <a:rPr lang="sq-AL"/>
              <a:t> </a:t>
            </a:r>
            <a:r>
              <a:rPr lang="sq-AL" dirty="0"/>
              <a:t>Strategjia jonë është e thjeshtë: të forcojmë anët e forta, të mbulojmë dobësitë me investime të vogla por të vazhdueshme, dhe të mbrojmë fëmijët nga rreziqet.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sq-AL" dirty="0"/>
              <a:t>[SLAJDI 9 – Arsimi bazë dhe i mesëm: gjetjet]</a:t>
            </a:r>
          </a:p>
          <a:p>
            <a:endParaRPr lang="en-US"/>
          </a:p>
          <a:p>
            <a:r>
              <a:rPr lang="sq-AL"/>
              <a:t>Rrjeti </a:t>
            </a:r>
            <a:r>
              <a:rPr lang="sq-AL" dirty="0"/>
              <a:t>ynë ka rreth 35 institucione — 34 shkolla të arsimit bazë dhe një shkollë të mesme. Në qendër është gjimnazi 'Riza Aranitasi', që ofron edhe arsim me kohë të pjesshme, plus konvikti.</a:t>
            </a:r>
          </a:p>
          <a:p>
            <a:endParaRPr lang="en-US"/>
          </a:p>
          <a:p>
            <a:r>
              <a:rPr lang="sq-AL"/>
              <a:t>Disa </a:t>
            </a:r>
            <a:r>
              <a:rPr lang="sq-AL" dirty="0"/>
              <a:t>shifra që na ndihmojnë të kuptojmë aksesin: 81 nxënës përdorin transportin, kemi 13 bursa dhe 13 përfitues të konviktit.</a:t>
            </a:r>
          </a:p>
          <a:p>
            <a:r>
              <a:rPr lang="sq-AL" dirty="0"/>
              <a:t>Çorovoda ka institucionet qendrore, me numrin më të madh të nxënësve, staf më të plotë dhe kushte më të mira. Shkollat rurale kanë pak nxënës, por rol të madh social dhe territorial.</a:t>
            </a:r>
          </a:p>
          <a:p>
            <a:endParaRPr lang="en-US"/>
          </a:p>
          <a:p>
            <a:r>
              <a:rPr lang="sq-AL"/>
              <a:t>Problematikat </a:t>
            </a:r>
            <a:r>
              <a:rPr lang="sq-AL" dirty="0"/>
              <a:t>kryesore: tualete, rrethim, kamera, dalje emergjence, ndriçim dhe internet, sidomos në zonat rurale. Në shkollat kryesore nevojat janë më të fokusuara — siguri, TIK dhe mirëmbajtje.</a:t>
            </a:r>
          </a:p>
          <a:p>
            <a:endParaRPr lang="en-US"/>
          </a:p>
          <a:p>
            <a:r>
              <a:rPr lang="sq-AL"/>
              <a:t>Mesazhi kyç</a:t>
            </a:r>
            <a:r>
              <a:rPr lang="en-US"/>
              <a:t> - </a:t>
            </a:r>
            <a:r>
              <a:rPr lang="sq-AL"/>
              <a:t>Transporti</a:t>
            </a:r>
            <a:r>
              <a:rPr lang="sq-AL" dirty="0"/>
              <a:t>, bursat dhe konvikti nuk janë shërbime dytësore. Për një bashki malore si e jona, ato janë vetë shtylla që mban aksesin në arsim.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50481-1A7A-50CD-D69A-22330638E2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60686B-F7D2-6F3E-9EFE-75579C36EE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C2EF38-A997-06C1-97D9-68A103CA43F3}"/>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3F56B19F-19AA-D8B9-7DB6-2BA4B5646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073058-144D-7F83-63F5-C401F88F3FAD}"/>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818302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A2234-2E4E-9B35-1387-612FB10CB4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304D3B-3F6E-D61C-A12E-3774AEB029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33A7EE-C757-9351-7BE4-254599234B7E}"/>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2083EEE1-A222-15FB-C1D1-5E53E7553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FBD165-6D08-FE00-B526-45195D017CA0}"/>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331165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007D9E-876C-14DE-D76B-52C44E6E34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658CED-A8F3-B8B9-D50D-CB0AAB8695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C46F88-5D8F-F7CF-2CB5-D90F6EA3E42A}"/>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005E8F69-24CA-95AC-07F7-064ECBAD8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32AB82-719D-308E-C15F-66EBEF3C2DBE}"/>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881612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50481-1A7A-50CD-D69A-22330638E2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60686B-F7D2-6F3E-9EFE-75579C36EE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C2EF38-A997-06C1-97D9-68A103CA43F3}"/>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3F56B19F-19AA-D8B9-7DB6-2BA4B5646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073058-144D-7F83-63F5-C401F88F3FAD}"/>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818302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56A6-8310-6FEF-F45B-C75AFE13EA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D2201-165D-1239-A261-569F69F994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832FB-7AA8-459F-B12B-C3E24184BFF7}"/>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BF38E1FD-1F90-E4E6-3127-EB89F10F2F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E3FC86-62C9-9A0F-4434-9AE621FB15D7}"/>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810156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A9EAE-4852-D33A-27F8-3183D7A34E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432AC4-EEB7-76BC-A78F-CBCC088C95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5C045E-9F4C-5812-C4F5-FE74FAA57E68}"/>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28077DA8-6591-C515-76D1-37938DB45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B30ED4-5743-C3B1-31B4-DCC411B46E14}"/>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951407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23ED3-C542-9634-BE30-6F77AEF5BC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9831F6-F9C3-1234-39BA-EA6972E33C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A58E2-963C-944C-E446-1970B92BB8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279B6A-EF96-023C-FD5B-ECDDB0E4CC02}"/>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764F640F-6907-C33C-2A45-2D3717F9CA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07762E-44D4-D0D1-744A-A29E9B81F0BD}"/>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191604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BB5B5-F81E-6909-C121-D2EF25283F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BB61FE-D8B0-6D9E-1934-20ED7D4FE5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A88E22-C158-2ECF-8547-D507BCDA4D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732953-916D-89C2-A358-EA4EAFA63A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A5EBDC-874D-E573-AD41-F893B6C30B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9021CD-13FB-6A99-866F-DF2B6850F6EE}"/>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8" name="Footer Placeholder 7">
            <a:extLst>
              <a:ext uri="{FF2B5EF4-FFF2-40B4-BE49-F238E27FC236}">
                <a16:creationId xmlns:a16="http://schemas.microsoft.com/office/drawing/2014/main" id="{D2C2EEEF-9A58-20CD-C1F9-F107A07193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CE154D-BE50-4A27-9355-57E0A73888B4}"/>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3485140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7EF50-A115-0194-EA0E-FC28A60227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76C211-FBDB-BEB3-CBDA-7B6712133C14}"/>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4" name="Footer Placeholder 3">
            <a:extLst>
              <a:ext uri="{FF2B5EF4-FFF2-40B4-BE49-F238E27FC236}">
                <a16:creationId xmlns:a16="http://schemas.microsoft.com/office/drawing/2014/main" id="{5E5F8D75-D051-7E2D-1D8B-26EDD57B0C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91E5E9-963E-3A55-C321-9F9F8BD52361}"/>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979555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98453F-9D98-88B3-B247-D704EA27966D}"/>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3" name="Footer Placeholder 2">
            <a:extLst>
              <a:ext uri="{FF2B5EF4-FFF2-40B4-BE49-F238E27FC236}">
                <a16:creationId xmlns:a16="http://schemas.microsoft.com/office/drawing/2014/main" id="{A0823D62-A2FF-F391-1B97-B0E921D40A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803522-369A-6FE3-973D-2603242B258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0752716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67083-F731-0665-3474-74D3AAA799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9E04F-37AA-3108-BD92-F9D8FB573F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3D054C-EF57-BD0C-8E36-BCC184F524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72A243-DBD9-FE99-B149-4D663EA027FD}"/>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3855D0B5-81A3-BE77-B4D2-436A7F661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E77589-93DC-4747-61F8-D633E29BFA8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285755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56A6-8310-6FEF-F45B-C75AFE13EA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D2201-165D-1239-A261-569F69F994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832FB-7AA8-459F-B12B-C3E24184BFF7}"/>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BF38E1FD-1F90-E4E6-3127-EB89F10F2F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E3FC86-62C9-9A0F-4434-9AE621FB15D7}"/>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810156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E418E-45FE-81DE-0177-1102E74D50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4BA079-4928-01A2-1A2C-795CA64BD1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AB0CF9-F34D-1249-3244-2B55DCAFD7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7B0459-D87D-8127-125B-4D08895E6E66}"/>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23FE2B48-C4D6-BA43-BC7F-EF6FE53972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A225ED-E266-3AAE-AA6A-310F9526069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3991603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A2234-2E4E-9B35-1387-612FB10CB4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304D3B-3F6E-D61C-A12E-3774AEB029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33A7EE-C757-9351-7BE4-254599234B7E}"/>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2083EEE1-A222-15FB-C1D1-5E53E7553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FBD165-6D08-FE00-B526-45195D017CA0}"/>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3311656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007D9E-876C-14DE-D76B-52C44E6E34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658CED-A8F3-B8B9-D50D-CB0AAB8695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C46F88-5D8F-F7CF-2CB5-D90F6EA3E42A}"/>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005E8F69-24CA-95AC-07F7-064ECBAD8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32AB82-719D-308E-C15F-66EBEF3C2DBE}"/>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8816129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50481-1A7A-50CD-D69A-22330638E2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60686B-F7D2-6F3E-9EFE-75579C36EE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C2EF38-A997-06C1-97D9-68A103CA43F3}"/>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3F56B19F-19AA-D8B9-7DB6-2BA4B5646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073058-144D-7F83-63F5-C401F88F3FAD}"/>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8183029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56A6-8310-6FEF-F45B-C75AFE13EA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D2201-165D-1239-A261-569F69F994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832FB-7AA8-459F-B12B-C3E24184BFF7}"/>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BF38E1FD-1F90-E4E6-3127-EB89F10F2F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E3FC86-62C9-9A0F-4434-9AE621FB15D7}"/>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8101561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A9EAE-4852-D33A-27F8-3183D7A34E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432AC4-EEB7-76BC-A78F-CBCC088C95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5C045E-9F4C-5812-C4F5-FE74FAA57E68}"/>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28077DA8-6591-C515-76D1-37938DB45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B30ED4-5743-C3B1-31B4-DCC411B46E14}"/>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9514076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23ED3-C542-9634-BE30-6F77AEF5BC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9831F6-F9C3-1234-39BA-EA6972E33C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A58E2-963C-944C-E446-1970B92BB8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279B6A-EF96-023C-FD5B-ECDDB0E4CC02}"/>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764F640F-6907-C33C-2A45-2D3717F9CA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07762E-44D4-D0D1-744A-A29E9B81F0BD}"/>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1916042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BB5B5-F81E-6909-C121-D2EF25283F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BB61FE-D8B0-6D9E-1934-20ED7D4FE5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A88E22-C158-2ECF-8547-D507BCDA4D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732953-916D-89C2-A358-EA4EAFA63A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A5EBDC-874D-E573-AD41-F893B6C30B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9021CD-13FB-6A99-866F-DF2B6850F6EE}"/>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8" name="Footer Placeholder 7">
            <a:extLst>
              <a:ext uri="{FF2B5EF4-FFF2-40B4-BE49-F238E27FC236}">
                <a16:creationId xmlns:a16="http://schemas.microsoft.com/office/drawing/2014/main" id="{D2C2EEEF-9A58-20CD-C1F9-F107A07193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CE154D-BE50-4A27-9355-57E0A73888B4}"/>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348514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7EF50-A115-0194-EA0E-FC28A60227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76C211-FBDB-BEB3-CBDA-7B6712133C14}"/>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4" name="Footer Placeholder 3">
            <a:extLst>
              <a:ext uri="{FF2B5EF4-FFF2-40B4-BE49-F238E27FC236}">
                <a16:creationId xmlns:a16="http://schemas.microsoft.com/office/drawing/2014/main" id="{5E5F8D75-D051-7E2D-1D8B-26EDD57B0C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91E5E9-963E-3A55-C321-9F9F8BD52361}"/>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9795551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98453F-9D98-88B3-B247-D704EA27966D}"/>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3" name="Footer Placeholder 2">
            <a:extLst>
              <a:ext uri="{FF2B5EF4-FFF2-40B4-BE49-F238E27FC236}">
                <a16:creationId xmlns:a16="http://schemas.microsoft.com/office/drawing/2014/main" id="{A0823D62-A2FF-F391-1B97-B0E921D40A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803522-369A-6FE3-973D-2603242B258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075271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A9EAE-4852-D33A-27F8-3183D7A34E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432AC4-EEB7-76BC-A78F-CBCC088C95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5C045E-9F4C-5812-C4F5-FE74FAA57E68}"/>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28077DA8-6591-C515-76D1-37938DB45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B30ED4-5743-C3B1-31B4-DCC411B46E14}"/>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9514076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67083-F731-0665-3474-74D3AAA799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9E04F-37AA-3108-BD92-F9D8FB573F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3D054C-EF57-BD0C-8E36-BCC184F524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72A243-DBD9-FE99-B149-4D663EA027FD}"/>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3855D0B5-81A3-BE77-B4D2-436A7F661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E77589-93DC-4747-61F8-D633E29BFA8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2857553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E418E-45FE-81DE-0177-1102E74D50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4BA079-4928-01A2-1A2C-795CA64BD1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AB0CF9-F34D-1249-3244-2B55DCAFD7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7B0459-D87D-8127-125B-4D08895E6E66}"/>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23FE2B48-C4D6-BA43-BC7F-EF6FE53972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A225ED-E266-3AAE-AA6A-310F9526069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3991603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A2234-2E4E-9B35-1387-612FB10CB4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304D3B-3F6E-D61C-A12E-3774AEB029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33A7EE-C757-9351-7BE4-254599234B7E}"/>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2083EEE1-A222-15FB-C1D1-5E53E7553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FBD165-6D08-FE00-B526-45195D017CA0}"/>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3311656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007D9E-876C-14DE-D76B-52C44E6E34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658CED-A8F3-B8B9-D50D-CB0AAB8695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C46F88-5D8F-F7CF-2CB5-D90F6EA3E42A}"/>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005E8F69-24CA-95AC-07F7-064ECBAD8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32AB82-719D-308E-C15F-66EBEF3C2DBE}"/>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8816129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50481-1A7A-50CD-D69A-22330638E2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60686B-F7D2-6F3E-9EFE-75579C36EE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C2EF38-A997-06C1-97D9-68A103CA43F3}"/>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3F56B19F-19AA-D8B9-7DB6-2BA4B5646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073058-144D-7F83-63F5-C401F88F3FAD}"/>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8183029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56A6-8310-6FEF-F45B-C75AFE13EA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D2201-165D-1239-A261-569F69F994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832FB-7AA8-459F-B12B-C3E24184BFF7}"/>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BF38E1FD-1F90-E4E6-3127-EB89F10F2F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E3FC86-62C9-9A0F-4434-9AE621FB15D7}"/>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8101561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A9EAE-4852-D33A-27F8-3183D7A34E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432AC4-EEB7-76BC-A78F-CBCC088C95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5C045E-9F4C-5812-C4F5-FE74FAA57E68}"/>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28077DA8-6591-C515-76D1-37938DB45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B30ED4-5743-C3B1-31B4-DCC411B46E14}"/>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9514076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23ED3-C542-9634-BE30-6F77AEF5BC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9831F6-F9C3-1234-39BA-EA6972E33C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A58E2-963C-944C-E446-1970B92BB8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279B6A-EF96-023C-FD5B-ECDDB0E4CC02}"/>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764F640F-6907-C33C-2A45-2D3717F9CA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07762E-44D4-D0D1-744A-A29E9B81F0BD}"/>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1916042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BB5B5-F81E-6909-C121-D2EF25283F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BB61FE-D8B0-6D9E-1934-20ED7D4FE5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A88E22-C158-2ECF-8547-D507BCDA4D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732953-916D-89C2-A358-EA4EAFA63A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A5EBDC-874D-E573-AD41-F893B6C30B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9021CD-13FB-6A99-866F-DF2B6850F6EE}"/>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8" name="Footer Placeholder 7">
            <a:extLst>
              <a:ext uri="{FF2B5EF4-FFF2-40B4-BE49-F238E27FC236}">
                <a16:creationId xmlns:a16="http://schemas.microsoft.com/office/drawing/2014/main" id="{D2C2EEEF-9A58-20CD-C1F9-F107A07193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CE154D-BE50-4A27-9355-57E0A73888B4}"/>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3485140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7EF50-A115-0194-EA0E-FC28A60227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76C211-FBDB-BEB3-CBDA-7B6712133C14}"/>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4" name="Footer Placeholder 3">
            <a:extLst>
              <a:ext uri="{FF2B5EF4-FFF2-40B4-BE49-F238E27FC236}">
                <a16:creationId xmlns:a16="http://schemas.microsoft.com/office/drawing/2014/main" id="{5E5F8D75-D051-7E2D-1D8B-26EDD57B0C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91E5E9-963E-3A55-C321-9F9F8BD52361}"/>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979555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23ED3-C542-9634-BE30-6F77AEF5BC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9831F6-F9C3-1234-39BA-EA6972E33C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A58E2-963C-944C-E446-1970B92BB8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279B6A-EF96-023C-FD5B-ECDDB0E4CC02}"/>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764F640F-6907-C33C-2A45-2D3717F9CA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07762E-44D4-D0D1-744A-A29E9B81F0BD}"/>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1916042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98453F-9D98-88B3-B247-D704EA27966D}"/>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3" name="Footer Placeholder 2">
            <a:extLst>
              <a:ext uri="{FF2B5EF4-FFF2-40B4-BE49-F238E27FC236}">
                <a16:creationId xmlns:a16="http://schemas.microsoft.com/office/drawing/2014/main" id="{A0823D62-A2FF-F391-1B97-B0E921D40A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803522-369A-6FE3-973D-2603242B258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0752716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67083-F731-0665-3474-74D3AAA799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9E04F-37AA-3108-BD92-F9D8FB573F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3D054C-EF57-BD0C-8E36-BCC184F524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72A243-DBD9-FE99-B149-4D663EA027FD}"/>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3855D0B5-81A3-BE77-B4D2-436A7F661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E77589-93DC-4747-61F8-D633E29BFA8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2857553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E418E-45FE-81DE-0177-1102E74D50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4BA079-4928-01A2-1A2C-795CA64BD1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AB0CF9-F34D-1249-3244-2B55DCAFD7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7B0459-D87D-8127-125B-4D08895E6E66}"/>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23FE2B48-C4D6-BA43-BC7F-EF6FE53972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A225ED-E266-3AAE-AA6A-310F9526069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3991603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A2234-2E4E-9B35-1387-612FB10CB4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304D3B-3F6E-D61C-A12E-3774AEB029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33A7EE-C757-9351-7BE4-254599234B7E}"/>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2083EEE1-A222-15FB-C1D1-5E53E7553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FBD165-6D08-FE00-B526-45195D017CA0}"/>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3311656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007D9E-876C-14DE-D76B-52C44E6E34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658CED-A8F3-B8B9-D50D-CB0AAB8695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C46F88-5D8F-F7CF-2CB5-D90F6EA3E42A}"/>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005E8F69-24CA-95AC-07F7-064ECBAD8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32AB82-719D-308E-C15F-66EBEF3C2DBE}"/>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8816129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50481-1A7A-50CD-D69A-22330638E2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60686B-F7D2-6F3E-9EFE-75579C36EE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C2EF38-A997-06C1-97D9-68A103CA43F3}"/>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3F56B19F-19AA-D8B9-7DB6-2BA4B5646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073058-144D-7F83-63F5-C401F88F3FAD}"/>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8183029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56A6-8310-6FEF-F45B-C75AFE13EA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D2201-165D-1239-A261-569F69F994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832FB-7AA8-459F-B12B-C3E24184BFF7}"/>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BF38E1FD-1F90-E4E6-3127-EB89F10F2F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E3FC86-62C9-9A0F-4434-9AE621FB15D7}"/>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8101561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A9EAE-4852-D33A-27F8-3183D7A34E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432AC4-EEB7-76BC-A78F-CBCC088C95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5C045E-9F4C-5812-C4F5-FE74FAA57E68}"/>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28077DA8-6591-C515-76D1-37938DB45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B30ED4-5743-C3B1-31B4-DCC411B46E14}"/>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9514076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23ED3-C542-9634-BE30-6F77AEF5BC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9831F6-F9C3-1234-39BA-EA6972E33C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A58E2-963C-944C-E446-1970B92BB8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279B6A-EF96-023C-FD5B-ECDDB0E4CC02}"/>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764F640F-6907-C33C-2A45-2D3717F9CA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07762E-44D4-D0D1-744A-A29E9B81F0BD}"/>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1916042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BB5B5-F81E-6909-C121-D2EF25283F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BB61FE-D8B0-6D9E-1934-20ED7D4FE5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A88E22-C158-2ECF-8547-D507BCDA4D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732953-916D-89C2-A358-EA4EAFA63A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A5EBDC-874D-E573-AD41-F893B6C30B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9021CD-13FB-6A99-866F-DF2B6850F6EE}"/>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8" name="Footer Placeholder 7">
            <a:extLst>
              <a:ext uri="{FF2B5EF4-FFF2-40B4-BE49-F238E27FC236}">
                <a16:creationId xmlns:a16="http://schemas.microsoft.com/office/drawing/2014/main" id="{D2C2EEEF-9A58-20CD-C1F9-F107A07193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CE154D-BE50-4A27-9355-57E0A73888B4}"/>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348514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BB5B5-F81E-6909-C121-D2EF25283F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BB61FE-D8B0-6D9E-1934-20ED7D4FE5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A88E22-C158-2ECF-8547-D507BCDA4D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732953-916D-89C2-A358-EA4EAFA63A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A5EBDC-874D-E573-AD41-F893B6C30B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9021CD-13FB-6A99-866F-DF2B6850F6EE}"/>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8" name="Footer Placeholder 7">
            <a:extLst>
              <a:ext uri="{FF2B5EF4-FFF2-40B4-BE49-F238E27FC236}">
                <a16:creationId xmlns:a16="http://schemas.microsoft.com/office/drawing/2014/main" id="{D2C2EEEF-9A58-20CD-C1F9-F107A07193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CE154D-BE50-4A27-9355-57E0A73888B4}"/>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3485140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7EF50-A115-0194-EA0E-FC28A60227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76C211-FBDB-BEB3-CBDA-7B6712133C14}"/>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4" name="Footer Placeholder 3">
            <a:extLst>
              <a:ext uri="{FF2B5EF4-FFF2-40B4-BE49-F238E27FC236}">
                <a16:creationId xmlns:a16="http://schemas.microsoft.com/office/drawing/2014/main" id="{5E5F8D75-D051-7E2D-1D8B-26EDD57B0C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91E5E9-963E-3A55-C321-9F9F8BD52361}"/>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9795551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98453F-9D98-88B3-B247-D704EA27966D}"/>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3" name="Footer Placeholder 2">
            <a:extLst>
              <a:ext uri="{FF2B5EF4-FFF2-40B4-BE49-F238E27FC236}">
                <a16:creationId xmlns:a16="http://schemas.microsoft.com/office/drawing/2014/main" id="{A0823D62-A2FF-F391-1B97-B0E921D40A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803522-369A-6FE3-973D-2603242B258F}"/>
              </a:ext>
            </a:extLst>
          </p:cNvPr>
          <p:cNvSpPr>
            <a:spLocks noGrp="1"/>
          </p:cNvSpPr>
          <p:nvPr>
            <p:ph type="sldNum" sz="quarter" idx="12"/>
          </p:nvPr>
        </p:nvSpPr>
        <p:spPr/>
        <p:txBody>
          <a:bodyPr/>
          <a:lstStyle/>
          <a:p>
            <a:fld id="{050E0447-398A-4263-B085-35171371F3CC}" type="slidenum">
              <a:rPr lang="en-US" smtClean="0"/>
              <a:t>‹#›</a:t>
            </a:fld>
            <a:endParaRPr lang="en-US"/>
          </a:p>
        </p:txBody>
      </p:sp>
      <p:sp>
        <p:nvSpPr>
          <p:cNvPr id="940" name="LBand"/>
          <p:cNvSpPr/>
          <p:nvPr/>
        </p:nvSpPr>
        <p:spPr>
          <a:xfrm>
            <a:off x="0" y="6604000"/>
            <a:ext cx="12192000" cy="254000"/>
          </a:xfrm>
          <a:prstGeom prst="rect">
            <a:avLst/>
          </a:prstGeom>
          <a:solidFill>
            <a:srgbClr val="00602A"/>
          </a:solidFill>
          <a:ln>
            <a:noFill/>
          </a:ln>
        </p:spPr>
        <p:txBody>
          <a:bodyPr/>
          <a:lstStyle/>
          <a:p>
            <a:endParaRPr/>
          </a:p>
        </p:txBody>
      </p:sp>
      <p:sp>
        <p:nvSpPr>
          <p:cNvPr id="941" name="LLime"/>
          <p:cNvSpPr/>
          <p:nvPr/>
        </p:nvSpPr>
        <p:spPr>
          <a:xfrm>
            <a:off x="0" y="6540500"/>
            <a:ext cx="12192000" cy="63500"/>
          </a:xfrm>
          <a:prstGeom prst="rect">
            <a:avLst/>
          </a:prstGeom>
          <a:solidFill>
            <a:srgbClr val="35D65A"/>
          </a:solidFill>
          <a:ln>
            <a:noFill/>
          </a:ln>
        </p:spPr>
        <p:txBody>
          <a:bodyPr/>
          <a:lstStyle/>
          <a:p>
            <a:endParaRPr/>
          </a:p>
        </p:txBody>
      </p:sp>
      <p:sp>
        <p:nvSpPr>
          <p:cNvPr id="942" name="LTri"/>
          <p:cNvSpPr/>
          <p:nvPr/>
        </p:nvSpPr>
        <p:spPr>
          <a:xfrm flipH="1">
            <a:off x="0" y="0"/>
            <a:ext cx="820000" cy="820000"/>
          </a:xfrm>
          <a:prstGeom prst="rtTriangle">
            <a:avLst/>
          </a:prstGeom>
          <a:solidFill>
            <a:srgbClr val="46B04A"/>
          </a:solidFill>
          <a:ln>
            <a:noFill/>
          </a:ln>
        </p:spPr>
        <p:txBody>
          <a:bodyPr/>
          <a:lstStyle/>
          <a:p>
            <a:endParaRPr/>
          </a:p>
        </p:txBody>
      </p:sp>
      <p:pic>
        <p:nvPicPr>
          <p:cNvPr id="943" name="LLogo"/>
          <p:cNvPicPr>
            <a:picLocks noChangeAspect="1"/>
          </p:cNvPicPr>
          <p:nvPr/>
        </p:nvPicPr>
        <p:blipFill>
          <a:blip/>
          <a:stretch>
            <a:fillRect/>
          </a:stretch>
        </p:blipFill>
        <p:spPr>
          <a:xfrm>
            <a:off x="11150000" y="150000"/>
            <a:ext cx="820000" cy="988000"/>
          </a:xfrm>
          <a:prstGeom prst="rect">
            <a:avLst/>
          </a:prstGeom>
        </p:spPr>
      </p:pic>
    </p:spTree>
    <p:extLst>
      <p:ext uri="{BB962C8B-B14F-4D97-AF65-F5344CB8AC3E}">
        <p14:creationId xmlns:p14="http://schemas.microsoft.com/office/powerpoint/2010/main" val="20752716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67083-F731-0665-3474-74D3AAA799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9E04F-37AA-3108-BD92-F9D8FB573F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3D054C-EF57-BD0C-8E36-BCC184F524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72A243-DBD9-FE99-B149-4D663EA027FD}"/>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3855D0B5-81A3-BE77-B4D2-436A7F661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E77589-93DC-4747-61F8-D633E29BFA8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2857553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E418E-45FE-81DE-0177-1102E74D50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4BA079-4928-01A2-1A2C-795CA64BD1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AB0CF9-F34D-1249-3244-2B55DCAFD7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7B0459-D87D-8127-125B-4D08895E6E66}"/>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23FE2B48-C4D6-BA43-BC7F-EF6FE53972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A225ED-E266-3AAE-AA6A-310F9526069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3991603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A2234-2E4E-9B35-1387-612FB10CB4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304D3B-3F6E-D61C-A12E-3774AEB029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33A7EE-C757-9351-7BE4-254599234B7E}"/>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2083EEE1-A222-15FB-C1D1-5E53E7553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FBD165-6D08-FE00-B526-45195D017CA0}"/>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3311656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007D9E-876C-14DE-D76B-52C44E6E34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658CED-A8F3-B8B9-D50D-CB0AAB8695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C46F88-5D8F-F7CF-2CB5-D90F6EA3E42A}"/>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005E8F69-24CA-95AC-07F7-064ECBAD8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32AB82-719D-308E-C15F-66EBEF3C2DBE}"/>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8816129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50481-1A7A-50CD-D69A-22330638E2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60686B-F7D2-6F3E-9EFE-75579C36EE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C2EF38-A997-06C1-97D9-68A103CA43F3}"/>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3F56B19F-19AA-D8B9-7DB6-2BA4B5646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073058-144D-7F83-63F5-C401F88F3FAD}"/>
              </a:ext>
            </a:extLst>
          </p:cNvPr>
          <p:cNvSpPr>
            <a:spLocks noGrp="1"/>
          </p:cNvSpPr>
          <p:nvPr>
            <p:ph type="sldNum" sz="quarter" idx="12"/>
          </p:nvPr>
        </p:nvSpPr>
        <p:spPr/>
        <p:txBody>
          <a:bodyPr/>
          <a:lstStyle/>
          <a:p>
            <a:fld id="{050E0447-398A-4263-B085-35171371F3CC}" type="slidenum">
              <a:rPr lang="en-US" smtClean="0"/>
              <a:t>‹#›</a:t>
            </a:fld>
            <a:endParaRPr lang="en-US"/>
          </a:p>
        </p:txBody>
      </p:sp>
      <p:sp>
        <p:nvSpPr>
          <p:cNvPr id="940" name="LBand"/>
          <p:cNvSpPr/>
          <p:nvPr/>
        </p:nvSpPr>
        <p:spPr>
          <a:xfrm>
            <a:off x="0" y="6604000"/>
            <a:ext cx="12192000" cy="254000"/>
          </a:xfrm>
          <a:prstGeom prst="rect">
            <a:avLst/>
          </a:prstGeom>
          <a:solidFill>
            <a:srgbClr val="00602A"/>
          </a:solidFill>
          <a:ln>
            <a:noFill/>
          </a:ln>
        </p:spPr>
        <p:txBody>
          <a:bodyPr/>
          <a:lstStyle/>
          <a:p>
            <a:endParaRPr/>
          </a:p>
        </p:txBody>
      </p:sp>
      <p:sp>
        <p:nvSpPr>
          <p:cNvPr id="941" name="LLime"/>
          <p:cNvSpPr/>
          <p:nvPr/>
        </p:nvSpPr>
        <p:spPr>
          <a:xfrm>
            <a:off x="0" y="6540500"/>
            <a:ext cx="12192000" cy="63500"/>
          </a:xfrm>
          <a:prstGeom prst="rect">
            <a:avLst/>
          </a:prstGeom>
          <a:solidFill>
            <a:srgbClr val="35D65A"/>
          </a:solidFill>
          <a:ln>
            <a:noFill/>
          </a:ln>
        </p:spPr>
        <p:txBody>
          <a:bodyPr/>
          <a:lstStyle/>
          <a:p>
            <a:endParaRPr/>
          </a:p>
        </p:txBody>
      </p:sp>
      <p:sp>
        <p:nvSpPr>
          <p:cNvPr id="942" name="LTri"/>
          <p:cNvSpPr/>
          <p:nvPr/>
        </p:nvSpPr>
        <p:spPr>
          <a:xfrm flipH="1">
            <a:off x="0" y="0"/>
            <a:ext cx="780000" cy="780000"/>
          </a:xfrm>
          <a:prstGeom prst="rtTriangle">
            <a:avLst/>
          </a:prstGeom>
          <a:solidFill>
            <a:srgbClr val="46B04A"/>
          </a:solidFill>
          <a:ln>
            <a:noFill/>
          </a:ln>
        </p:spPr>
        <p:txBody>
          <a:bodyPr/>
          <a:lstStyle/>
          <a:p>
            <a:endParaRPr/>
          </a:p>
        </p:txBody>
      </p:sp>
      <p:pic>
        <p:nvPicPr>
          <p:cNvPr id="943" name="LLogo"/>
          <p:cNvPicPr>
            <a:picLocks noChangeAspect="1"/>
          </p:cNvPicPr>
          <p:nvPr/>
        </p:nvPicPr>
        <p:blipFill>
          <a:blip/>
          <a:stretch>
            <a:fillRect/>
          </a:stretch>
        </p:blipFill>
        <p:spPr>
          <a:xfrm>
            <a:off x="11170000" y="150000"/>
            <a:ext cx="800000" cy="964000"/>
          </a:xfrm>
          <a:prstGeom prst="rect">
            <a:avLst/>
          </a:prstGeom>
        </p:spPr>
      </p:pic>
    </p:spTree>
    <p:extLst>
      <p:ext uri="{BB962C8B-B14F-4D97-AF65-F5344CB8AC3E}">
        <p14:creationId xmlns:p14="http://schemas.microsoft.com/office/powerpoint/2010/main" val="8183029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56A6-8310-6FEF-F45B-C75AFE13EA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D2201-165D-1239-A261-569F69F994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832FB-7AA8-459F-B12B-C3E24184BFF7}"/>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BF38E1FD-1F90-E4E6-3127-EB89F10F2F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E3FC86-62C9-9A0F-4434-9AE621FB15D7}"/>
              </a:ext>
            </a:extLst>
          </p:cNvPr>
          <p:cNvSpPr>
            <a:spLocks noGrp="1"/>
          </p:cNvSpPr>
          <p:nvPr>
            <p:ph type="sldNum" sz="quarter" idx="12"/>
          </p:nvPr>
        </p:nvSpPr>
        <p:spPr/>
        <p:txBody>
          <a:bodyPr/>
          <a:lstStyle/>
          <a:p>
            <a:fld id="{050E0447-398A-4263-B085-35171371F3CC}" type="slidenum">
              <a:rPr lang="en-US" smtClean="0"/>
              <a:t>‹#›</a:t>
            </a:fld>
            <a:endParaRPr lang="en-US"/>
          </a:p>
        </p:txBody>
      </p:sp>
      <p:sp>
        <p:nvSpPr>
          <p:cNvPr id="940" name="LBand"/>
          <p:cNvSpPr/>
          <p:nvPr/>
        </p:nvSpPr>
        <p:spPr>
          <a:xfrm>
            <a:off x="0" y="6604000"/>
            <a:ext cx="12192000" cy="254000"/>
          </a:xfrm>
          <a:prstGeom prst="rect">
            <a:avLst/>
          </a:prstGeom>
          <a:solidFill>
            <a:srgbClr val="00602A"/>
          </a:solidFill>
          <a:ln>
            <a:noFill/>
          </a:ln>
        </p:spPr>
        <p:txBody>
          <a:bodyPr/>
          <a:lstStyle/>
          <a:p>
            <a:endParaRPr/>
          </a:p>
        </p:txBody>
      </p:sp>
      <p:sp>
        <p:nvSpPr>
          <p:cNvPr id="941" name="LLime"/>
          <p:cNvSpPr/>
          <p:nvPr/>
        </p:nvSpPr>
        <p:spPr>
          <a:xfrm>
            <a:off x="0" y="6540500"/>
            <a:ext cx="12192000" cy="63500"/>
          </a:xfrm>
          <a:prstGeom prst="rect">
            <a:avLst/>
          </a:prstGeom>
          <a:solidFill>
            <a:srgbClr val="35D65A"/>
          </a:solidFill>
          <a:ln>
            <a:noFill/>
          </a:ln>
        </p:spPr>
        <p:txBody>
          <a:bodyPr/>
          <a:lstStyle/>
          <a:p>
            <a:endParaRPr/>
          </a:p>
        </p:txBody>
      </p:sp>
      <p:sp>
        <p:nvSpPr>
          <p:cNvPr id="942" name="LTri"/>
          <p:cNvSpPr/>
          <p:nvPr/>
        </p:nvSpPr>
        <p:spPr>
          <a:xfrm flipH="1">
            <a:off x="0" y="0"/>
            <a:ext cx="780000" cy="780000"/>
          </a:xfrm>
          <a:prstGeom prst="rtTriangle">
            <a:avLst/>
          </a:prstGeom>
          <a:solidFill>
            <a:srgbClr val="46B04A"/>
          </a:solidFill>
          <a:ln>
            <a:noFill/>
          </a:ln>
        </p:spPr>
        <p:txBody>
          <a:bodyPr/>
          <a:lstStyle/>
          <a:p>
            <a:endParaRPr/>
          </a:p>
        </p:txBody>
      </p:sp>
      <p:pic>
        <p:nvPicPr>
          <p:cNvPr id="943" name="LLogo"/>
          <p:cNvPicPr>
            <a:picLocks noChangeAspect="1"/>
          </p:cNvPicPr>
          <p:nvPr/>
        </p:nvPicPr>
        <p:blipFill>
          <a:blip/>
          <a:stretch>
            <a:fillRect/>
          </a:stretch>
        </p:blipFill>
        <p:spPr>
          <a:xfrm>
            <a:off x="11170000" y="150000"/>
            <a:ext cx="800000" cy="964000"/>
          </a:xfrm>
          <a:prstGeom prst="rect">
            <a:avLst/>
          </a:prstGeom>
        </p:spPr>
      </p:pic>
    </p:spTree>
    <p:extLst>
      <p:ext uri="{BB962C8B-B14F-4D97-AF65-F5344CB8AC3E}">
        <p14:creationId xmlns:p14="http://schemas.microsoft.com/office/powerpoint/2010/main" val="18101561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A9EAE-4852-D33A-27F8-3183D7A34E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432AC4-EEB7-76BC-A78F-CBCC088C95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5C045E-9F4C-5812-C4F5-FE74FAA57E68}"/>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28077DA8-6591-C515-76D1-37938DB45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B30ED4-5743-C3B1-31B4-DCC411B46E14}"/>
              </a:ext>
            </a:extLst>
          </p:cNvPr>
          <p:cNvSpPr>
            <a:spLocks noGrp="1"/>
          </p:cNvSpPr>
          <p:nvPr>
            <p:ph type="sldNum" sz="quarter" idx="12"/>
          </p:nvPr>
        </p:nvSpPr>
        <p:spPr/>
        <p:txBody>
          <a:bodyPr/>
          <a:lstStyle/>
          <a:p>
            <a:fld id="{050E0447-398A-4263-B085-35171371F3CC}" type="slidenum">
              <a:rPr lang="en-US" smtClean="0"/>
              <a:t>‹#›</a:t>
            </a:fld>
            <a:endParaRPr lang="en-US"/>
          </a:p>
        </p:txBody>
      </p:sp>
      <p:sp>
        <p:nvSpPr>
          <p:cNvPr id="940" name="LBand"/>
          <p:cNvSpPr/>
          <p:nvPr/>
        </p:nvSpPr>
        <p:spPr>
          <a:xfrm>
            <a:off x="0" y="6604000"/>
            <a:ext cx="12192000" cy="254000"/>
          </a:xfrm>
          <a:prstGeom prst="rect">
            <a:avLst/>
          </a:prstGeom>
          <a:solidFill>
            <a:srgbClr val="00602A"/>
          </a:solidFill>
          <a:ln>
            <a:noFill/>
          </a:ln>
        </p:spPr>
        <p:txBody>
          <a:bodyPr/>
          <a:lstStyle/>
          <a:p>
            <a:endParaRPr/>
          </a:p>
        </p:txBody>
      </p:sp>
      <p:sp>
        <p:nvSpPr>
          <p:cNvPr id="941" name="LLime"/>
          <p:cNvSpPr/>
          <p:nvPr/>
        </p:nvSpPr>
        <p:spPr>
          <a:xfrm>
            <a:off x="0" y="6540500"/>
            <a:ext cx="12192000" cy="63500"/>
          </a:xfrm>
          <a:prstGeom prst="rect">
            <a:avLst/>
          </a:prstGeom>
          <a:solidFill>
            <a:srgbClr val="35D65A"/>
          </a:solidFill>
          <a:ln>
            <a:noFill/>
          </a:ln>
        </p:spPr>
        <p:txBody>
          <a:bodyPr/>
          <a:lstStyle/>
          <a:p>
            <a:endParaRPr/>
          </a:p>
        </p:txBody>
      </p:sp>
      <p:sp>
        <p:nvSpPr>
          <p:cNvPr id="942" name="LTri"/>
          <p:cNvSpPr/>
          <p:nvPr/>
        </p:nvSpPr>
        <p:spPr>
          <a:xfrm flipH="1">
            <a:off x="0" y="0"/>
            <a:ext cx="780000" cy="780000"/>
          </a:xfrm>
          <a:prstGeom prst="rtTriangle">
            <a:avLst/>
          </a:prstGeom>
          <a:solidFill>
            <a:srgbClr val="46B04A"/>
          </a:solidFill>
          <a:ln>
            <a:noFill/>
          </a:ln>
        </p:spPr>
        <p:txBody>
          <a:bodyPr/>
          <a:lstStyle/>
          <a:p>
            <a:endParaRPr/>
          </a:p>
        </p:txBody>
      </p:sp>
      <p:pic>
        <p:nvPicPr>
          <p:cNvPr id="943" name="LLogo"/>
          <p:cNvPicPr>
            <a:picLocks noChangeAspect="1"/>
          </p:cNvPicPr>
          <p:nvPr/>
        </p:nvPicPr>
        <p:blipFill>
          <a:blip/>
          <a:stretch>
            <a:fillRect/>
          </a:stretch>
        </p:blipFill>
        <p:spPr>
          <a:xfrm>
            <a:off x="11170000" y="150000"/>
            <a:ext cx="800000" cy="964000"/>
          </a:xfrm>
          <a:prstGeom prst="rect">
            <a:avLst/>
          </a:prstGeom>
        </p:spPr>
      </p:pic>
    </p:spTree>
    <p:extLst>
      <p:ext uri="{BB962C8B-B14F-4D97-AF65-F5344CB8AC3E}">
        <p14:creationId xmlns:p14="http://schemas.microsoft.com/office/powerpoint/2010/main" val="9514076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23ED3-C542-9634-BE30-6F77AEF5BC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9831F6-F9C3-1234-39BA-EA6972E33C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A58E2-963C-944C-E446-1970B92BB8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279B6A-EF96-023C-FD5B-ECDDB0E4CC02}"/>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764F640F-6907-C33C-2A45-2D3717F9CA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07762E-44D4-D0D1-744A-A29E9B81F0BD}"/>
              </a:ext>
            </a:extLst>
          </p:cNvPr>
          <p:cNvSpPr>
            <a:spLocks noGrp="1"/>
          </p:cNvSpPr>
          <p:nvPr>
            <p:ph type="sldNum" sz="quarter" idx="12"/>
          </p:nvPr>
        </p:nvSpPr>
        <p:spPr/>
        <p:txBody>
          <a:bodyPr/>
          <a:lstStyle/>
          <a:p>
            <a:fld id="{050E0447-398A-4263-B085-35171371F3CC}" type="slidenum">
              <a:rPr lang="en-US" smtClean="0"/>
              <a:t>‹#›</a:t>
            </a:fld>
            <a:endParaRPr lang="en-US"/>
          </a:p>
        </p:txBody>
      </p:sp>
      <p:sp>
        <p:nvSpPr>
          <p:cNvPr id="940" name="LBand"/>
          <p:cNvSpPr/>
          <p:nvPr/>
        </p:nvSpPr>
        <p:spPr>
          <a:xfrm>
            <a:off x="0" y="6604000"/>
            <a:ext cx="12192000" cy="254000"/>
          </a:xfrm>
          <a:prstGeom prst="rect">
            <a:avLst/>
          </a:prstGeom>
          <a:solidFill>
            <a:srgbClr val="00602A"/>
          </a:solidFill>
          <a:ln>
            <a:noFill/>
          </a:ln>
        </p:spPr>
        <p:txBody>
          <a:bodyPr/>
          <a:lstStyle/>
          <a:p>
            <a:endParaRPr/>
          </a:p>
        </p:txBody>
      </p:sp>
      <p:sp>
        <p:nvSpPr>
          <p:cNvPr id="941" name="LLime"/>
          <p:cNvSpPr/>
          <p:nvPr/>
        </p:nvSpPr>
        <p:spPr>
          <a:xfrm>
            <a:off x="0" y="6540500"/>
            <a:ext cx="12192000" cy="63500"/>
          </a:xfrm>
          <a:prstGeom prst="rect">
            <a:avLst/>
          </a:prstGeom>
          <a:solidFill>
            <a:srgbClr val="35D65A"/>
          </a:solidFill>
          <a:ln>
            <a:noFill/>
          </a:ln>
        </p:spPr>
        <p:txBody>
          <a:bodyPr/>
          <a:lstStyle/>
          <a:p>
            <a:endParaRPr/>
          </a:p>
        </p:txBody>
      </p:sp>
      <p:sp>
        <p:nvSpPr>
          <p:cNvPr id="942" name="LTri"/>
          <p:cNvSpPr/>
          <p:nvPr/>
        </p:nvSpPr>
        <p:spPr>
          <a:xfrm flipH="1">
            <a:off x="0" y="0"/>
            <a:ext cx="780000" cy="780000"/>
          </a:xfrm>
          <a:prstGeom prst="rtTriangle">
            <a:avLst/>
          </a:prstGeom>
          <a:solidFill>
            <a:srgbClr val="46B04A"/>
          </a:solidFill>
          <a:ln>
            <a:noFill/>
          </a:ln>
        </p:spPr>
        <p:txBody>
          <a:bodyPr/>
          <a:lstStyle/>
          <a:p>
            <a:endParaRPr/>
          </a:p>
        </p:txBody>
      </p:sp>
      <p:pic>
        <p:nvPicPr>
          <p:cNvPr id="943" name="LLogo"/>
          <p:cNvPicPr>
            <a:picLocks noChangeAspect="1"/>
          </p:cNvPicPr>
          <p:nvPr/>
        </p:nvPicPr>
        <p:blipFill>
          <a:blip/>
          <a:stretch>
            <a:fillRect/>
          </a:stretch>
        </p:blipFill>
        <p:spPr>
          <a:xfrm>
            <a:off x="11170000" y="150000"/>
            <a:ext cx="800000" cy="964000"/>
          </a:xfrm>
          <a:prstGeom prst="rect">
            <a:avLst/>
          </a:prstGeom>
        </p:spPr>
      </p:pic>
    </p:spTree>
    <p:extLst>
      <p:ext uri="{BB962C8B-B14F-4D97-AF65-F5344CB8AC3E}">
        <p14:creationId xmlns:p14="http://schemas.microsoft.com/office/powerpoint/2010/main" val="2191604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7EF50-A115-0194-EA0E-FC28A60227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76C211-FBDB-BEB3-CBDA-7B6712133C14}"/>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4" name="Footer Placeholder 3">
            <a:extLst>
              <a:ext uri="{FF2B5EF4-FFF2-40B4-BE49-F238E27FC236}">
                <a16:creationId xmlns:a16="http://schemas.microsoft.com/office/drawing/2014/main" id="{5E5F8D75-D051-7E2D-1D8B-26EDD57B0C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91E5E9-963E-3A55-C321-9F9F8BD52361}"/>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97955518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BB5B5-F81E-6909-C121-D2EF25283F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BB61FE-D8B0-6D9E-1934-20ED7D4FE5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A88E22-C158-2ECF-8547-D507BCDA4D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732953-916D-89C2-A358-EA4EAFA63A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A5EBDC-874D-E573-AD41-F893B6C30B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9021CD-13FB-6A99-866F-DF2B6850F6EE}"/>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8" name="Footer Placeholder 7">
            <a:extLst>
              <a:ext uri="{FF2B5EF4-FFF2-40B4-BE49-F238E27FC236}">
                <a16:creationId xmlns:a16="http://schemas.microsoft.com/office/drawing/2014/main" id="{D2C2EEEF-9A58-20CD-C1F9-F107A07193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CE154D-BE50-4A27-9355-57E0A73888B4}"/>
              </a:ext>
            </a:extLst>
          </p:cNvPr>
          <p:cNvSpPr>
            <a:spLocks noGrp="1"/>
          </p:cNvSpPr>
          <p:nvPr>
            <p:ph type="sldNum" sz="quarter" idx="12"/>
          </p:nvPr>
        </p:nvSpPr>
        <p:spPr/>
        <p:txBody>
          <a:bodyPr/>
          <a:lstStyle/>
          <a:p>
            <a:fld id="{050E0447-398A-4263-B085-35171371F3CC}" type="slidenum">
              <a:rPr lang="en-US" smtClean="0"/>
              <a:t>‹#›</a:t>
            </a:fld>
            <a:endParaRPr lang="en-US"/>
          </a:p>
        </p:txBody>
      </p:sp>
      <p:sp>
        <p:nvSpPr>
          <p:cNvPr id="940" name="LBand"/>
          <p:cNvSpPr/>
          <p:nvPr/>
        </p:nvSpPr>
        <p:spPr>
          <a:xfrm>
            <a:off x="0" y="6604000"/>
            <a:ext cx="12192000" cy="254000"/>
          </a:xfrm>
          <a:prstGeom prst="rect">
            <a:avLst/>
          </a:prstGeom>
          <a:solidFill>
            <a:srgbClr val="00602A"/>
          </a:solidFill>
          <a:ln>
            <a:noFill/>
          </a:ln>
        </p:spPr>
        <p:txBody>
          <a:bodyPr/>
          <a:lstStyle/>
          <a:p>
            <a:endParaRPr/>
          </a:p>
        </p:txBody>
      </p:sp>
      <p:sp>
        <p:nvSpPr>
          <p:cNvPr id="941" name="LLime"/>
          <p:cNvSpPr/>
          <p:nvPr/>
        </p:nvSpPr>
        <p:spPr>
          <a:xfrm>
            <a:off x="0" y="6540500"/>
            <a:ext cx="12192000" cy="63500"/>
          </a:xfrm>
          <a:prstGeom prst="rect">
            <a:avLst/>
          </a:prstGeom>
          <a:solidFill>
            <a:srgbClr val="35D65A"/>
          </a:solidFill>
          <a:ln>
            <a:noFill/>
          </a:ln>
        </p:spPr>
        <p:txBody>
          <a:bodyPr/>
          <a:lstStyle/>
          <a:p>
            <a:endParaRPr/>
          </a:p>
        </p:txBody>
      </p:sp>
      <p:sp>
        <p:nvSpPr>
          <p:cNvPr id="942" name="LTri"/>
          <p:cNvSpPr/>
          <p:nvPr/>
        </p:nvSpPr>
        <p:spPr>
          <a:xfrm flipH="1">
            <a:off x="0" y="0"/>
            <a:ext cx="780000" cy="780000"/>
          </a:xfrm>
          <a:prstGeom prst="rtTriangle">
            <a:avLst/>
          </a:prstGeom>
          <a:solidFill>
            <a:srgbClr val="46B04A"/>
          </a:solidFill>
          <a:ln>
            <a:noFill/>
          </a:ln>
        </p:spPr>
        <p:txBody>
          <a:bodyPr/>
          <a:lstStyle/>
          <a:p>
            <a:endParaRPr/>
          </a:p>
        </p:txBody>
      </p:sp>
      <p:pic>
        <p:nvPicPr>
          <p:cNvPr id="943" name="LLogo"/>
          <p:cNvPicPr>
            <a:picLocks noChangeAspect="1"/>
          </p:cNvPicPr>
          <p:nvPr/>
        </p:nvPicPr>
        <p:blipFill>
          <a:blip/>
          <a:stretch>
            <a:fillRect/>
          </a:stretch>
        </p:blipFill>
        <p:spPr>
          <a:xfrm>
            <a:off x="11170000" y="150000"/>
            <a:ext cx="800000" cy="964000"/>
          </a:xfrm>
          <a:prstGeom prst="rect">
            <a:avLst/>
          </a:prstGeom>
        </p:spPr>
      </p:pic>
    </p:spTree>
    <p:extLst>
      <p:ext uri="{BB962C8B-B14F-4D97-AF65-F5344CB8AC3E}">
        <p14:creationId xmlns:p14="http://schemas.microsoft.com/office/powerpoint/2010/main" val="3485140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7EF50-A115-0194-EA0E-FC28A60227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76C211-FBDB-BEB3-CBDA-7B6712133C14}"/>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4" name="Footer Placeholder 3">
            <a:extLst>
              <a:ext uri="{FF2B5EF4-FFF2-40B4-BE49-F238E27FC236}">
                <a16:creationId xmlns:a16="http://schemas.microsoft.com/office/drawing/2014/main" id="{5E5F8D75-D051-7E2D-1D8B-26EDD57B0C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91E5E9-963E-3A55-C321-9F9F8BD52361}"/>
              </a:ext>
            </a:extLst>
          </p:cNvPr>
          <p:cNvSpPr>
            <a:spLocks noGrp="1"/>
          </p:cNvSpPr>
          <p:nvPr>
            <p:ph type="sldNum" sz="quarter" idx="12"/>
          </p:nvPr>
        </p:nvSpPr>
        <p:spPr/>
        <p:txBody>
          <a:bodyPr/>
          <a:lstStyle/>
          <a:p>
            <a:fld id="{050E0447-398A-4263-B085-35171371F3CC}" type="slidenum">
              <a:rPr lang="en-US" smtClean="0"/>
              <a:t>‹#›</a:t>
            </a:fld>
            <a:endParaRPr lang="en-US"/>
          </a:p>
        </p:txBody>
      </p:sp>
      <p:sp>
        <p:nvSpPr>
          <p:cNvPr id="940" name="LBand"/>
          <p:cNvSpPr/>
          <p:nvPr/>
        </p:nvSpPr>
        <p:spPr>
          <a:xfrm>
            <a:off x="0" y="6604000"/>
            <a:ext cx="12192000" cy="254000"/>
          </a:xfrm>
          <a:prstGeom prst="rect">
            <a:avLst/>
          </a:prstGeom>
          <a:solidFill>
            <a:srgbClr val="00602A"/>
          </a:solidFill>
          <a:ln>
            <a:noFill/>
          </a:ln>
        </p:spPr>
        <p:txBody>
          <a:bodyPr/>
          <a:lstStyle/>
          <a:p>
            <a:endParaRPr/>
          </a:p>
        </p:txBody>
      </p:sp>
      <p:sp>
        <p:nvSpPr>
          <p:cNvPr id="941" name="LLime"/>
          <p:cNvSpPr/>
          <p:nvPr/>
        </p:nvSpPr>
        <p:spPr>
          <a:xfrm>
            <a:off x="0" y="6540500"/>
            <a:ext cx="12192000" cy="63500"/>
          </a:xfrm>
          <a:prstGeom prst="rect">
            <a:avLst/>
          </a:prstGeom>
          <a:solidFill>
            <a:srgbClr val="35D65A"/>
          </a:solidFill>
          <a:ln>
            <a:noFill/>
          </a:ln>
        </p:spPr>
        <p:txBody>
          <a:bodyPr/>
          <a:lstStyle/>
          <a:p>
            <a:endParaRPr/>
          </a:p>
        </p:txBody>
      </p:sp>
      <p:sp>
        <p:nvSpPr>
          <p:cNvPr id="942" name="LTri"/>
          <p:cNvSpPr/>
          <p:nvPr/>
        </p:nvSpPr>
        <p:spPr>
          <a:xfrm flipH="1">
            <a:off x="0" y="0"/>
            <a:ext cx="780000" cy="780000"/>
          </a:xfrm>
          <a:prstGeom prst="rtTriangle">
            <a:avLst/>
          </a:prstGeom>
          <a:solidFill>
            <a:srgbClr val="46B04A"/>
          </a:solidFill>
          <a:ln>
            <a:noFill/>
          </a:ln>
        </p:spPr>
        <p:txBody>
          <a:bodyPr/>
          <a:lstStyle/>
          <a:p>
            <a:endParaRPr/>
          </a:p>
        </p:txBody>
      </p:sp>
      <p:pic>
        <p:nvPicPr>
          <p:cNvPr id="943" name="LLogo"/>
          <p:cNvPicPr>
            <a:picLocks noChangeAspect="1"/>
          </p:cNvPicPr>
          <p:nvPr/>
        </p:nvPicPr>
        <p:blipFill>
          <a:blip/>
          <a:stretch>
            <a:fillRect/>
          </a:stretch>
        </p:blipFill>
        <p:spPr>
          <a:xfrm>
            <a:off x="11170000" y="150000"/>
            <a:ext cx="800000" cy="964000"/>
          </a:xfrm>
          <a:prstGeom prst="rect">
            <a:avLst/>
          </a:prstGeom>
        </p:spPr>
      </p:pic>
    </p:spTree>
    <p:extLst>
      <p:ext uri="{BB962C8B-B14F-4D97-AF65-F5344CB8AC3E}">
        <p14:creationId xmlns:p14="http://schemas.microsoft.com/office/powerpoint/2010/main" val="29795551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98453F-9D98-88B3-B247-D704EA27966D}"/>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3" name="Footer Placeholder 2">
            <a:extLst>
              <a:ext uri="{FF2B5EF4-FFF2-40B4-BE49-F238E27FC236}">
                <a16:creationId xmlns:a16="http://schemas.microsoft.com/office/drawing/2014/main" id="{A0823D62-A2FF-F391-1B97-B0E921D40A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803522-369A-6FE3-973D-2603242B258F}"/>
              </a:ext>
            </a:extLst>
          </p:cNvPr>
          <p:cNvSpPr>
            <a:spLocks noGrp="1"/>
          </p:cNvSpPr>
          <p:nvPr>
            <p:ph type="sldNum" sz="quarter" idx="12"/>
          </p:nvPr>
        </p:nvSpPr>
        <p:spPr/>
        <p:txBody>
          <a:bodyPr/>
          <a:lstStyle/>
          <a:p>
            <a:fld id="{050E0447-398A-4263-B085-35171371F3CC}" type="slidenum">
              <a:rPr lang="en-US" smtClean="0"/>
              <a:t>‹#›</a:t>
            </a:fld>
            <a:endParaRPr lang="en-US"/>
          </a:p>
        </p:txBody>
      </p:sp>
      <p:sp>
        <p:nvSpPr>
          <p:cNvPr id="940" name="LBand"/>
          <p:cNvSpPr/>
          <p:nvPr/>
        </p:nvSpPr>
        <p:spPr>
          <a:xfrm>
            <a:off x="0" y="6604000"/>
            <a:ext cx="12192000" cy="254000"/>
          </a:xfrm>
          <a:prstGeom prst="rect">
            <a:avLst/>
          </a:prstGeom>
          <a:solidFill>
            <a:srgbClr val="00602A"/>
          </a:solidFill>
          <a:ln>
            <a:noFill/>
          </a:ln>
        </p:spPr>
        <p:txBody>
          <a:bodyPr/>
          <a:lstStyle/>
          <a:p>
            <a:endParaRPr/>
          </a:p>
        </p:txBody>
      </p:sp>
      <p:sp>
        <p:nvSpPr>
          <p:cNvPr id="941" name="LLime"/>
          <p:cNvSpPr/>
          <p:nvPr/>
        </p:nvSpPr>
        <p:spPr>
          <a:xfrm>
            <a:off x="0" y="6540500"/>
            <a:ext cx="12192000" cy="63500"/>
          </a:xfrm>
          <a:prstGeom prst="rect">
            <a:avLst/>
          </a:prstGeom>
          <a:solidFill>
            <a:srgbClr val="35D65A"/>
          </a:solidFill>
          <a:ln>
            <a:noFill/>
          </a:ln>
        </p:spPr>
        <p:txBody>
          <a:bodyPr/>
          <a:lstStyle/>
          <a:p>
            <a:endParaRPr/>
          </a:p>
        </p:txBody>
      </p:sp>
      <p:sp>
        <p:nvSpPr>
          <p:cNvPr id="942" name="LTri"/>
          <p:cNvSpPr/>
          <p:nvPr/>
        </p:nvSpPr>
        <p:spPr>
          <a:xfrm flipH="1">
            <a:off x="0" y="0"/>
            <a:ext cx="780000" cy="780000"/>
          </a:xfrm>
          <a:prstGeom prst="rtTriangle">
            <a:avLst/>
          </a:prstGeom>
          <a:solidFill>
            <a:srgbClr val="46B04A"/>
          </a:solidFill>
          <a:ln>
            <a:noFill/>
          </a:ln>
        </p:spPr>
        <p:txBody>
          <a:bodyPr/>
          <a:lstStyle/>
          <a:p>
            <a:endParaRPr/>
          </a:p>
        </p:txBody>
      </p:sp>
      <p:pic>
        <p:nvPicPr>
          <p:cNvPr id="943" name="LLogo"/>
          <p:cNvPicPr>
            <a:picLocks noChangeAspect="1"/>
          </p:cNvPicPr>
          <p:nvPr/>
        </p:nvPicPr>
        <p:blipFill>
          <a:blip/>
          <a:stretch>
            <a:fillRect/>
          </a:stretch>
        </p:blipFill>
        <p:spPr>
          <a:xfrm>
            <a:off x="11170000" y="150000"/>
            <a:ext cx="800000" cy="964000"/>
          </a:xfrm>
          <a:prstGeom prst="rect">
            <a:avLst/>
          </a:prstGeom>
        </p:spPr>
      </p:pic>
    </p:spTree>
    <p:extLst>
      <p:ext uri="{BB962C8B-B14F-4D97-AF65-F5344CB8AC3E}">
        <p14:creationId xmlns:p14="http://schemas.microsoft.com/office/powerpoint/2010/main" val="20752716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67083-F731-0665-3474-74D3AAA799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9E04F-37AA-3108-BD92-F9D8FB573F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3D054C-EF57-BD0C-8E36-BCC184F524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72A243-DBD9-FE99-B149-4D663EA027FD}"/>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3855D0B5-81A3-BE77-B4D2-436A7F661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E77589-93DC-4747-61F8-D633E29BFA8F}"/>
              </a:ext>
            </a:extLst>
          </p:cNvPr>
          <p:cNvSpPr>
            <a:spLocks noGrp="1"/>
          </p:cNvSpPr>
          <p:nvPr>
            <p:ph type="sldNum" sz="quarter" idx="12"/>
          </p:nvPr>
        </p:nvSpPr>
        <p:spPr/>
        <p:txBody>
          <a:bodyPr/>
          <a:lstStyle/>
          <a:p>
            <a:fld id="{050E0447-398A-4263-B085-35171371F3CC}" type="slidenum">
              <a:rPr lang="en-US" smtClean="0"/>
              <a:t>‹#›</a:t>
            </a:fld>
            <a:endParaRPr lang="en-US"/>
          </a:p>
        </p:txBody>
      </p:sp>
      <p:sp>
        <p:nvSpPr>
          <p:cNvPr id="940" name="LBand"/>
          <p:cNvSpPr/>
          <p:nvPr/>
        </p:nvSpPr>
        <p:spPr>
          <a:xfrm>
            <a:off x="0" y="6604000"/>
            <a:ext cx="12192000" cy="254000"/>
          </a:xfrm>
          <a:prstGeom prst="rect">
            <a:avLst/>
          </a:prstGeom>
          <a:solidFill>
            <a:srgbClr val="00602A"/>
          </a:solidFill>
          <a:ln>
            <a:noFill/>
          </a:ln>
        </p:spPr>
        <p:txBody>
          <a:bodyPr/>
          <a:lstStyle/>
          <a:p>
            <a:endParaRPr/>
          </a:p>
        </p:txBody>
      </p:sp>
      <p:sp>
        <p:nvSpPr>
          <p:cNvPr id="941" name="LLime"/>
          <p:cNvSpPr/>
          <p:nvPr/>
        </p:nvSpPr>
        <p:spPr>
          <a:xfrm>
            <a:off x="0" y="6540500"/>
            <a:ext cx="12192000" cy="63500"/>
          </a:xfrm>
          <a:prstGeom prst="rect">
            <a:avLst/>
          </a:prstGeom>
          <a:solidFill>
            <a:srgbClr val="35D65A"/>
          </a:solidFill>
          <a:ln>
            <a:noFill/>
          </a:ln>
        </p:spPr>
        <p:txBody>
          <a:bodyPr/>
          <a:lstStyle/>
          <a:p>
            <a:endParaRPr/>
          </a:p>
        </p:txBody>
      </p:sp>
      <p:sp>
        <p:nvSpPr>
          <p:cNvPr id="942" name="LTri"/>
          <p:cNvSpPr/>
          <p:nvPr/>
        </p:nvSpPr>
        <p:spPr>
          <a:xfrm flipH="1">
            <a:off x="0" y="0"/>
            <a:ext cx="780000" cy="780000"/>
          </a:xfrm>
          <a:prstGeom prst="rtTriangle">
            <a:avLst/>
          </a:prstGeom>
          <a:solidFill>
            <a:srgbClr val="46B04A"/>
          </a:solidFill>
          <a:ln>
            <a:noFill/>
          </a:ln>
        </p:spPr>
        <p:txBody>
          <a:bodyPr/>
          <a:lstStyle/>
          <a:p>
            <a:endParaRPr/>
          </a:p>
        </p:txBody>
      </p:sp>
      <p:pic>
        <p:nvPicPr>
          <p:cNvPr id="943" name="LLogo"/>
          <p:cNvPicPr>
            <a:picLocks noChangeAspect="1"/>
          </p:cNvPicPr>
          <p:nvPr/>
        </p:nvPicPr>
        <p:blipFill>
          <a:blip/>
          <a:stretch>
            <a:fillRect/>
          </a:stretch>
        </p:blipFill>
        <p:spPr>
          <a:xfrm>
            <a:off x="11170000" y="150000"/>
            <a:ext cx="800000" cy="964000"/>
          </a:xfrm>
          <a:prstGeom prst="rect">
            <a:avLst/>
          </a:prstGeom>
        </p:spPr>
      </p:pic>
    </p:spTree>
    <p:extLst>
      <p:ext uri="{BB962C8B-B14F-4D97-AF65-F5344CB8AC3E}">
        <p14:creationId xmlns:p14="http://schemas.microsoft.com/office/powerpoint/2010/main" val="128575533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E418E-45FE-81DE-0177-1102E74D50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4BA079-4928-01A2-1A2C-795CA64BD1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AB0CF9-F34D-1249-3244-2B55DCAFD7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7B0459-D87D-8127-125B-4D08895E6E66}"/>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23FE2B48-C4D6-BA43-BC7F-EF6FE53972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A225ED-E266-3AAE-AA6A-310F9526069F}"/>
              </a:ext>
            </a:extLst>
          </p:cNvPr>
          <p:cNvSpPr>
            <a:spLocks noGrp="1"/>
          </p:cNvSpPr>
          <p:nvPr>
            <p:ph type="sldNum" sz="quarter" idx="12"/>
          </p:nvPr>
        </p:nvSpPr>
        <p:spPr/>
        <p:txBody>
          <a:bodyPr/>
          <a:lstStyle/>
          <a:p>
            <a:fld id="{050E0447-398A-4263-B085-35171371F3CC}" type="slidenum">
              <a:rPr lang="en-US" smtClean="0"/>
              <a:t>‹#›</a:t>
            </a:fld>
            <a:endParaRPr lang="en-US"/>
          </a:p>
        </p:txBody>
      </p:sp>
      <p:sp>
        <p:nvSpPr>
          <p:cNvPr id="940" name="LBand"/>
          <p:cNvSpPr/>
          <p:nvPr/>
        </p:nvSpPr>
        <p:spPr>
          <a:xfrm>
            <a:off x="0" y="6604000"/>
            <a:ext cx="12192000" cy="254000"/>
          </a:xfrm>
          <a:prstGeom prst="rect">
            <a:avLst/>
          </a:prstGeom>
          <a:solidFill>
            <a:srgbClr val="00602A"/>
          </a:solidFill>
          <a:ln>
            <a:noFill/>
          </a:ln>
        </p:spPr>
        <p:txBody>
          <a:bodyPr/>
          <a:lstStyle/>
          <a:p>
            <a:endParaRPr/>
          </a:p>
        </p:txBody>
      </p:sp>
      <p:sp>
        <p:nvSpPr>
          <p:cNvPr id="941" name="LLime"/>
          <p:cNvSpPr/>
          <p:nvPr/>
        </p:nvSpPr>
        <p:spPr>
          <a:xfrm>
            <a:off x="0" y="6540500"/>
            <a:ext cx="12192000" cy="63500"/>
          </a:xfrm>
          <a:prstGeom prst="rect">
            <a:avLst/>
          </a:prstGeom>
          <a:solidFill>
            <a:srgbClr val="35D65A"/>
          </a:solidFill>
          <a:ln>
            <a:noFill/>
          </a:ln>
        </p:spPr>
        <p:txBody>
          <a:bodyPr/>
          <a:lstStyle/>
          <a:p>
            <a:endParaRPr/>
          </a:p>
        </p:txBody>
      </p:sp>
      <p:sp>
        <p:nvSpPr>
          <p:cNvPr id="942" name="LTri"/>
          <p:cNvSpPr/>
          <p:nvPr/>
        </p:nvSpPr>
        <p:spPr>
          <a:xfrm flipH="1">
            <a:off x="0" y="0"/>
            <a:ext cx="780000" cy="780000"/>
          </a:xfrm>
          <a:prstGeom prst="rtTriangle">
            <a:avLst/>
          </a:prstGeom>
          <a:solidFill>
            <a:srgbClr val="46B04A"/>
          </a:solidFill>
          <a:ln>
            <a:noFill/>
          </a:ln>
        </p:spPr>
        <p:txBody>
          <a:bodyPr/>
          <a:lstStyle/>
          <a:p>
            <a:endParaRPr/>
          </a:p>
        </p:txBody>
      </p:sp>
      <p:pic>
        <p:nvPicPr>
          <p:cNvPr id="943" name="LLogo"/>
          <p:cNvPicPr>
            <a:picLocks noChangeAspect="1"/>
          </p:cNvPicPr>
          <p:nvPr/>
        </p:nvPicPr>
        <p:blipFill>
          <a:blip/>
          <a:stretch>
            <a:fillRect/>
          </a:stretch>
        </p:blipFill>
        <p:spPr>
          <a:xfrm>
            <a:off x="11170000" y="150000"/>
            <a:ext cx="800000" cy="964000"/>
          </a:xfrm>
          <a:prstGeom prst="rect">
            <a:avLst/>
          </a:prstGeom>
        </p:spPr>
      </p:pic>
    </p:spTree>
    <p:extLst>
      <p:ext uri="{BB962C8B-B14F-4D97-AF65-F5344CB8AC3E}">
        <p14:creationId xmlns:p14="http://schemas.microsoft.com/office/powerpoint/2010/main" val="13991603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A2234-2E4E-9B35-1387-612FB10CB4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304D3B-3F6E-D61C-A12E-3774AEB029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33A7EE-C757-9351-7BE4-254599234B7E}"/>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2083EEE1-A222-15FB-C1D1-5E53E7553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FBD165-6D08-FE00-B526-45195D017CA0}"/>
              </a:ext>
            </a:extLst>
          </p:cNvPr>
          <p:cNvSpPr>
            <a:spLocks noGrp="1"/>
          </p:cNvSpPr>
          <p:nvPr>
            <p:ph type="sldNum" sz="quarter" idx="12"/>
          </p:nvPr>
        </p:nvSpPr>
        <p:spPr/>
        <p:txBody>
          <a:bodyPr/>
          <a:lstStyle/>
          <a:p>
            <a:fld id="{050E0447-398A-4263-B085-35171371F3CC}" type="slidenum">
              <a:rPr lang="en-US" smtClean="0"/>
              <a:t>‹#›</a:t>
            </a:fld>
            <a:endParaRPr lang="en-US"/>
          </a:p>
        </p:txBody>
      </p:sp>
      <p:sp>
        <p:nvSpPr>
          <p:cNvPr id="940" name="LBand"/>
          <p:cNvSpPr/>
          <p:nvPr/>
        </p:nvSpPr>
        <p:spPr>
          <a:xfrm>
            <a:off x="0" y="6604000"/>
            <a:ext cx="12192000" cy="254000"/>
          </a:xfrm>
          <a:prstGeom prst="rect">
            <a:avLst/>
          </a:prstGeom>
          <a:solidFill>
            <a:srgbClr val="00602A"/>
          </a:solidFill>
          <a:ln>
            <a:noFill/>
          </a:ln>
        </p:spPr>
        <p:txBody>
          <a:bodyPr/>
          <a:lstStyle/>
          <a:p>
            <a:endParaRPr/>
          </a:p>
        </p:txBody>
      </p:sp>
      <p:sp>
        <p:nvSpPr>
          <p:cNvPr id="941" name="LLime"/>
          <p:cNvSpPr/>
          <p:nvPr/>
        </p:nvSpPr>
        <p:spPr>
          <a:xfrm>
            <a:off x="0" y="6540500"/>
            <a:ext cx="12192000" cy="63500"/>
          </a:xfrm>
          <a:prstGeom prst="rect">
            <a:avLst/>
          </a:prstGeom>
          <a:solidFill>
            <a:srgbClr val="35D65A"/>
          </a:solidFill>
          <a:ln>
            <a:noFill/>
          </a:ln>
        </p:spPr>
        <p:txBody>
          <a:bodyPr/>
          <a:lstStyle/>
          <a:p>
            <a:endParaRPr/>
          </a:p>
        </p:txBody>
      </p:sp>
      <p:sp>
        <p:nvSpPr>
          <p:cNvPr id="942" name="LTri"/>
          <p:cNvSpPr/>
          <p:nvPr/>
        </p:nvSpPr>
        <p:spPr>
          <a:xfrm flipH="1">
            <a:off x="0" y="0"/>
            <a:ext cx="780000" cy="780000"/>
          </a:xfrm>
          <a:prstGeom prst="rtTriangle">
            <a:avLst/>
          </a:prstGeom>
          <a:solidFill>
            <a:srgbClr val="46B04A"/>
          </a:solidFill>
          <a:ln>
            <a:noFill/>
          </a:ln>
        </p:spPr>
        <p:txBody>
          <a:bodyPr/>
          <a:lstStyle/>
          <a:p>
            <a:endParaRPr/>
          </a:p>
        </p:txBody>
      </p:sp>
      <p:pic>
        <p:nvPicPr>
          <p:cNvPr id="943" name="LLogo"/>
          <p:cNvPicPr>
            <a:picLocks noChangeAspect="1"/>
          </p:cNvPicPr>
          <p:nvPr/>
        </p:nvPicPr>
        <p:blipFill>
          <a:blip/>
          <a:stretch>
            <a:fillRect/>
          </a:stretch>
        </p:blipFill>
        <p:spPr>
          <a:xfrm>
            <a:off x="11170000" y="150000"/>
            <a:ext cx="800000" cy="964000"/>
          </a:xfrm>
          <a:prstGeom prst="rect">
            <a:avLst/>
          </a:prstGeom>
        </p:spPr>
      </p:pic>
    </p:spTree>
    <p:extLst>
      <p:ext uri="{BB962C8B-B14F-4D97-AF65-F5344CB8AC3E}">
        <p14:creationId xmlns:p14="http://schemas.microsoft.com/office/powerpoint/2010/main" val="13311656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007D9E-876C-14DE-D76B-52C44E6E34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658CED-A8F3-B8B9-D50D-CB0AAB8695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C46F88-5D8F-F7CF-2CB5-D90F6EA3E42A}"/>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005E8F69-24CA-95AC-07F7-064ECBAD8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32AB82-719D-308E-C15F-66EBEF3C2DBE}"/>
              </a:ext>
            </a:extLst>
          </p:cNvPr>
          <p:cNvSpPr>
            <a:spLocks noGrp="1"/>
          </p:cNvSpPr>
          <p:nvPr>
            <p:ph type="sldNum" sz="quarter" idx="12"/>
          </p:nvPr>
        </p:nvSpPr>
        <p:spPr/>
        <p:txBody>
          <a:bodyPr/>
          <a:lstStyle/>
          <a:p>
            <a:fld id="{050E0447-398A-4263-B085-35171371F3CC}" type="slidenum">
              <a:rPr lang="en-US" smtClean="0"/>
              <a:t>‹#›</a:t>
            </a:fld>
            <a:endParaRPr lang="en-US"/>
          </a:p>
        </p:txBody>
      </p:sp>
      <p:sp>
        <p:nvSpPr>
          <p:cNvPr id="940" name="LBand"/>
          <p:cNvSpPr/>
          <p:nvPr/>
        </p:nvSpPr>
        <p:spPr>
          <a:xfrm>
            <a:off x="0" y="6604000"/>
            <a:ext cx="12192000" cy="254000"/>
          </a:xfrm>
          <a:prstGeom prst="rect">
            <a:avLst/>
          </a:prstGeom>
          <a:solidFill>
            <a:srgbClr val="00602A"/>
          </a:solidFill>
          <a:ln>
            <a:noFill/>
          </a:ln>
        </p:spPr>
        <p:txBody>
          <a:bodyPr/>
          <a:lstStyle/>
          <a:p>
            <a:endParaRPr/>
          </a:p>
        </p:txBody>
      </p:sp>
      <p:sp>
        <p:nvSpPr>
          <p:cNvPr id="941" name="LLime"/>
          <p:cNvSpPr/>
          <p:nvPr/>
        </p:nvSpPr>
        <p:spPr>
          <a:xfrm>
            <a:off x="0" y="6540500"/>
            <a:ext cx="12192000" cy="63500"/>
          </a:xfrm>
          <a:prstGeom prst="rect">
            <a:avLst/>
          </a:prstGeom>
          <a:solidFill>
            <a:srgbClr val="35D65A"/>
          </a:solidFill>
          <a:ln>
            <a:noFill/>
          </a:ln>
        </p:spPr>
        <p:txBody>
          <a:bodyPr/>
          <a:lstStyle/>
          <a:p>
            <a:endParaRPr/>
          </a:p>
        </p:txBody>
      </p:sp>
      <p:sp>
        <p:nvSpPr>
          <p:cNvPr id="942" name="LTri"/>
          <p:cNvSpPr/>
          <p:nvPr/>
        </p:nvSpPr>
        <p:spPr>
          <a:xfrm flipH="1">
            <a:off x="0" y="0"/>
            <a:ext cx="780000" cy="780000"/>
          </a:xfrm>
          <a:prstGeom prst="rtTriangle">
            <a:avLst/>
          </a:prstGeom>
          <a:solidFill>
            <a:srgbClr val="46B04A"/>
          </a:solidFill>
          <a:ln>
            <a:noFill/>
          </a:ln>
        </p:spPr>
        <p:txBody>
          <a:bodyPr/>
          <a:lstStyle/>
          <a:p>
            <a:endParaRPr/>
          </a:p>
        </p:txBody>
      </p:sp>
      <p:pic>
        <p:nvPicPr>
          <p:cNvPr id="943" name="LLogo"/>
          <p:cNvPicPr>
            <a:picLocks noChangeAspect="1"/>
          </p:cNvPicPr>
          <p:nvPr/>
        </p:nvPicPr>
        <p:blipFill>
          <a:blip/>
          <a:stretch>
            <a:fillRect/>
          </a:stretch>
        </p:blipFill>
        <p:spPr>
          <a:xfrm>
            <a:off x="11170000" y="150000"/>
            <a:ext cx="800000" cy="964000"/>
          </a:xfrm>
          <a:prstGeom prst="rect">
            <a:avLst/>
          </a:prstGeom>
        </p:spPr>
      </p:pic>
    </p:spTree>
    <p:extLst>
      <p:ext uri="{BB962C8B-B14F-4D97-AF65-F5344CB8AC3E}">
        <p14:creationId xmlns:p14="http://schemas.microsoft.com/office/powerpoint/2010/main" val="881612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98453F-9D98-88B3-B247-D704EA27966D}"/>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3" name="Footer Placeholder 2">
            <a:extLst>
              <a:ext uri="{FF2B5EF4-FFF2-40B4-BE49-F238E27FC236}">
                <a16:creationId xmlns:a16="http://schemas.microsoft.com/office/drawing/2014/main" id="{A0823D62-A2FF-F391-1B97-B0E921D40A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803522-369A-6FE3-973D-2603242B258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2075271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67083-F731-0665-3474-74D3AAA799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9E04F-37AA-3108-BD92-F9D8FB573F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3D054C-EF57-BD0C-8E36-BCC184F524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72A243-DBD9-FE99-B149-4D663EA027FD}"/>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3855D0B5-81A3-BE77-B4D2-436A7F661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E77589-93DC-4747-61F8-D633E29BFA8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285755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E418E-45FE-81DE-0177-1102E74D50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4BA079-4928-01A2-1A2C-795CA64BD1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AB0CF9-F34D-1249-3244-2B55DCAFD7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7B0459-D87D-8127-125B-4D08895E6E66}"/>
              </a:ext>
            </a:extLst>
          </p:cNvPr>
          <p:cNvSpPr>
            <a:spLocks noGrp="1"/>
          </p:cNvSpPr>
          <p:nvPr>
            <p:ph type="dt" sz="half" idx="10"/>
          </p:nvPr>
        </p:nvSpPr>
        <p:spPr/>
        <p:txBody>
          <a:bodyPr/>
          <a:lstStyle/>
          <a:p>
            <a:fld id="{A762FE1A-6AA9-445A-A5F6-0E6738279388}" type="datetimeFigureOut">
              <a:rPr lang="en-US" smtClean="0"/>
              <a:t>7/15/2026</a:t>
            </a:fld>
            <a:endParaRPr lang="en-US"/>
          </a:p>
        </p:txBody>
      </p:sp>
      <p:sp>
        <p:nvSpPr>
          <p:cNvPr id="6" name="Footer Placeholder 5">
            <a:extLst>
              <a:ext uri="{FF2B5EF4-FFF2-40B4-BE49-F238E27FC236}">
                <a16:creationId xmlns:a16="http://schemas.microsoft.com/office/drawing/2014/main" id="{23FE2B48-C4D6-BA43-BC7F-EF6FE53972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A225ED-E266-3AAE-AA6A-310F9526069F}"/>
              </a:ext>
            </a:extLst>
          </p:cNvPr>
          <p:cNvSpPr>
            <a:spLocks noGrp="1"/>
          </p:cNvSpPr>
          <p:nvPr>
            <p:ph type="sldNum" sz="quarter" idx="12"/>
          </p:nvPr>
        </p:nvSpPr>
        <p:spPr/>
        <p:txBody>
          <a:bodyPr/>
          <a:lstStyle/>
          <a:p>
            <a:fld id="{050E0447-398A-4263-B085-35171371F3CC}" type="slidenum">
              <a:rPr lang="en-US" smtClean="0"/>
              <a:t>‹#›</a:t>
            </a:fld>
            <a:endParaRPr lang="en-US"/>
          </a:p>
        </p:txBody>
      </p:sp>
    </p:spTree>
    <p:extLst>
      <p:ext uri="{BB962C8B-B14F-4D97-AF65-F5344CB8AC3E}">
        <p14:creationId xmlns:p14="http://schemas.microsoft.com/office/powerpoint/2010/main" val="1399160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C604AE-8B3B-FB2C-67AD-B0D97B9B8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CC926E-4D2E-9CBA-6065-FE71C2BD22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CFB24D-4D41-FB99-CADC-C4597575E8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99A233F6-7CFC-D191-ADDE-D3EDFA3086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3DDA5D-478A-D817-D7E6-7F9D9BF92A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E0447-398A-4263-B085-35171371F3CC}" type="slidenum">
              <a:rPr lang="en-US" smtClean="0"/>
              <a:t>‹#›</a:t>
            </a:fld>
            <a:endParaRPr lang="en-US"/>
          </a:p>
        </p:txBody>
      </p:sp>
    </p:spTree>
    <p:extLst>
      <p:ext uri="{BB962C8B-B14F-4D97-AF65-F5344CB8AC3E}">
        <p14:creationId xmlns:p14="http://schemas.microsoft.com/office/powerpoint/2010/main" val="385747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C604AE-8B3B-FB2C-67AD-B0D97B9B8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CC926E-4D2E-9CBA-6065-FE71C2BD22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CFB24D-4D41-FB99-CADC-C4597575E8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99A233F6-7CFC-D191-ADDE-D3EDFA3086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3DDA5D-478A-D817-D7E6-7F9D9BF92A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E0447-398A-4263-B085-35171371F3CC}" type="slidenum">
              <a:rPr lang="en-US" smtClean="0"/>
              <a:t>‹#›</a:t>
            </a:fld>
            <a:endParaRPr lang="en-US"/>
          </a:p>
        </p:txBody>
      </p:sp>
      <p:sp>
        <p:nvSpPr>
          <p:cNvPr id="920" name="BottomBand"/>
          <p:cNvSpPr/>
          <p:nvPr/>
        </p:nvSpPr>
        <p:spPr>
          <a:xfrm>
            <a:off x="0" y="6604000"/>
            <a:ext cx="12192000" cy="254000"/>
          </a:xfrm>
          <a:prstGeom prst="rect">
            <a:avLst/>
          </a:prstGeom>
          <a:solidFill>
            <a:srgbClr val="00602A"/>
          </a:solidFill>
          <a:ln>
            <a:noFill/>
          </a:ln>
        </p:spPr>
        <p:txBody>
          <a:bodyPr/>
          <a:lstStyle/>
          <a:p>
            <a:endParaRPr/>
          </a:p>
        </p:txBody>
      </p:sp>
      <p:sp>
        <p:nvSpPr>
          <p:cNvPr id="921" name="BottomLime"/>
          <p:cNvSpPr/>
          <p:nvPr/>
        </p:nvSpPr>
        <p:spPr>
          <a:xfrm>
            <a:off x="0" y="6540500"/>
            <a:ext cx="12192000" cy="63500"/>
          </a:xfrm>
          <a:prstGeom prst="rect">
            <a:avLst/>
          </a:prstGeom>
          <a:solidFill>
            <a:srgbClr val="35D65A"/>
          </a:solidFill>
          <a:ln>
            <a:noFill/>
          </a:ln>
        </p:spPr>
        <p:txBody>
          <a:bodyPr/>
          <a:lstStyle/>
          <a:p>
            <a:endParaRPr/>
          </a:p>
        </p:txBody>
      </p:sp>
      <p:sp>
        <p:nvSpPr>
          <p:cNvPr id="922" name="CornerTri"/>
          <p:cNvSpPr/>
          <p:nvPr/>
        </p:nvSpPr>
        <p:spPr>
          <a:xfrm flipH="1">
            <a:off x="0" y="0"/>
            <a:ext cx="900000" cy="900000"/>
          </a:xfrm>
          <a:prstGeom prst="rtTriangle">
            <a:avLst/>
          </a:prstGeom>
          <a:solidFill>
            <a:srgbClr val="46B04A"/>
          </a:solidFill>
          <a:ln>
            <a:noFill/>
          </a:ln>
        </p:spPr>
        <p:txBody>
          <a:bodyPr/>
          <a:lstStyle/>
          <a:p>
            <a:endParaRPr/>
          </a:p>
        </p:txBody>
      </p:sp>
    </p:spTree>
    <p:extLst>
      <p:ext uri="{BB962C8B-B14F-4D97-AF65-F5344CB8AC3E}">
        <p14:creationId xmlns:p14="http://schemas.microsoft.com/office/powerpoint/2010/main" val="3857476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00602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1D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C604AE-8B3B-FB2C-67AD-B0D97B9B8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CC926E-4D2E-9CBA-6065-FE71C2BD22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CFB24D-4D41-FB99-CADC-C4597575E8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99A233F6-7CFC-D191-ADDE-D3EDFA3086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3DDA5D-478A-D817-D7E6-7F9D9BF92A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E0447-398A-4263-B085-35171371F3CC}" type="slidenum">
              <a:rPr lang="en-US" smtClean="0"/>
              <a:t>‹#›</a:t>
            </a:fld>
            <a:endParaRPr lang="en-US"/>
          </a:p>
        </p:txBody>
      </p:sp>
      <p:sp>
        <p:nvSpPr>
          <p:cNvPr id="920" name="BottomBand"/>
          <p:cNvSpPr/>
          <p:nvPr/>
        </p:nvSpPr>
        <p:spPr>
          <a:xfrm>
            <a:off x="0" y="6604000"/>
            <a:ext cx="12192000" cy="254000"/>
          </a:xfrm>
          <a:prstGeom prst="rect">
            <a:avLst/>
          </a:prstGeom>
          <a:solidFill>
            <a:srgbClr val="00602A"/>
          </a:solidFill>
          <a:ln>
            <a:noFill/>
          </a:ln>
        </p:spPr>
        <p:txBody>
          <a:bodyPr/>
          <a:lstStyle/>
          <a:p>
            <a:endParaRPr/>
          </a:p>
        </p:txBody>
      </p:sp>
      <p:sp>
        <p:nvSpPr>
          <p:cNvPr id="921" name="BottomLime"/>
          <p:cNvSpPr/>
          <p:nvPr/>
        </p:nvSpPr>
        <p:spPr>
          <a:xfrm>
            <a:off x="0" y="6540500"/>
            <a:ext cx="12192000" cy="63500"/>
          </a:xfrm>
          <a:prstGeom prst="rect">
            <a:avLst/>
          </a:prstGeom>
          <a:solidFill>
            <a:srgbClr val="35D65A"/>
          </a:solidFill>
          <a:ln>
            <a:noFill/>
          </a:ln>
        </p:spPr>
        <p:txBody>
          <a:bodyPr/>
          <a:lstStyle/>
          <a:p>
            <a:endParaRPr/>
          </a:p>
        </p:txBody>
      </p:sp>
      <p:sp>
        <p:nvSpPr>
          <p:cNvPr id="922" name="CornerTri"/>
          <p:cNvSpPr/>
          <p:nvPr/>
        </p:nvSpPr>
        <p:spPr>
          <a:xfrm flipH="1">
            <a:off x="0" y="0"/>
            <a:ext cx="900000" cy="900000"/>
          </a:xfrm>
          <a:prstGeom prst="rtTriangle">
            <a:avLst/>
          </a:prstGeom>
          <a:solidFill>
            <a:srgbClr val="46B04A"/>
          </a:solidFill>
          <a:ln>
            <a:noFill/>
          </a:ln>
        </p:spPr>
        <p:txBody>
          <a:bodyPr/>
          <a:lstStyle/>
          <a:p>
            <a:endParaRPr/>
          </a:p>
        </p:txBody>
      </p:sp>
      <p:pic>
        <p:nvPicPr>
          <p:cNvPr id="930" name="LogoSkrapar"/>
          <p:cNvPicPr>
            <a:picLocks noChangeAspect="1"/>
          </p:cNvPicPr>
          <p:nvPr/>
        </p:nvPicPr>
        <p:blipFill>
          <a:blip r:embed="rId13"/>
          <a:stretch>
            <a:fillRect/>
          </a:stretch>
        </p:blipFill>
        <p:spPr>
          <a:xfrm>
            <a:off x="11150000" y="150000"/>
            <a:ext cx="820000" cy="988000"/>
          </a:xfrm>
          <a:prstGeom prst="rect">
            <a:avLst/>
          </a:prstGeom>
        </p:spPr>
      </p:pic>
    </p:spTree>
    <p:extLst>
      <p:ext uri="{BB962C8B-B14F-4D97-AF65-F5344CB8AC3E}">
        <p14:creationId xmlns:p14="http://schemas.microsoft.com/office/powerpoint/2010/main" val="3857476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rgbClr val="00602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1D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C604AE-8B3B-FB2C-67AD-B0D97B9B8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CC926E-4D2E-9CBA-6065-FE71C2BD22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CFB24D-4D41-FB99-CADC-C4597575E8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99A233F6-7CFC-D191-ADDE-D3EDFA3086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3DDA5D-478A-D817-D7E6-7F9D9BF92A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E0447-398A-4263-B085-35171371F3CC}" type="slidenum">
              <a:rPr lang="en-US" smtClean="0"/>
              <a:t>‹#›</a:t>
            </a:fld>
            <a:endParaRPr lang="en-US"/>
          </a:p>
        </p:txBody>
      </p:sp>
      <p:sp>
        <p:nvSpPr>
          <p:cNvPr id="920" name="BottomBand"/>
          <p:cNvSpPr/>
          <p:nvPr/>
        </p:nvSpPr>
        <p:spPr>
          <a:xfrm>
            <a:off x="0" y="6604000"/>
            <a:ext cx="12192000" cy="254000"/>
          </a:xfrm>
          <a:prstGeom prst="rect">
            <a:avLst/>
          </a:prstGeom>
          <a:solidFill>
            <a:srgbClr val="00602A"/>
          </a:solidFill>
          <a:ln>
            <a:noFill/>
          </a:ln>
        </p:spPr>
        <p:txBody>
          <a:bodyPr/>
          <a:lstStyle/>
          <a:p>
            <a:endParaRPr/>
          </a:p>
        </p:txBody>
      </p:sp>
      <p:sp>
        <p:nvSpPr>
          <p:cNvPr id="921" name="BottomLime"/>
          <p:cNvSpPr/>
          <p:nvPr/>
        </p:nvSpPr>
        <p:spPr>
          <a:xfrm>
            <a:off x="0" y="6540500"/>
            <a:ext cx="12192000" cy="63500"/>
          </a:xfrm>
          <a:prstGeom prst="rect">
            <a:avLst/>
          </a:prstGeom>
          <a:solidFill>
            <a:srgbClr val="35D65A"/>
          </a:solidFill>
          <a:ln>
            <a:noFill/>
          </a:ln>
        </p:spPr>
        <p:txBody>
          <a:bodyPr/>
          <a:lstStyle/>
          <a:p>
            <a:endParaRPr/>
          </a:p>
        </p:txBody>
      </p:sp>
      <p:sp>
        <p:nvSpPr>
          <p:cNvPr id="922" name="CornerTri"/>
          <p:cNvSpPr/>
          <p:nvPr/>
        </p:nvSpPr>
        <p:spPr>
          <a:xfrm flipH="1">
            <a:off x="0" y="0"/>
            <a:ext cx="900000" cy="900000"/>
          </a:xfrm>
          <a:prstGeom prst="rtTriangle">
            <a:avLst/>
          </a:prstGeom>
          <a:solidFill>
            <a:srgbClr val="46B04A"/>
          </a:solidFill>
          <a:ln>
            <a:noFill/>
          </a:ln>
        </p:spPr>
        <p:txBody>
          <a:bodyPr/>
          <a:lstStyle/>
          <a:p>
            <a:endParaRPr/>
          </a:p>
        </p:txBody>
      </p:sp>
      <p:pic>
        <p:nvPicPr>
          <p:cNvPr id="930" name="LogoSkrapar"/>
          <p:cNvPicPr>
            <a:picLocks noChangeAspect="1"/>
          </p:cNvPicPr>
          <p:nvPr/>
        </p:nvPicPr>
        <p:blipFill>
          <a:blip r:embed="rId13"/>
          <a:stretch>
            <a:fillRect/>
          </a:stretch>
        </p:blipFill>
        <p:spPr>
          <a:xfrm>
            <a:off x="11150000" y="150000"/>
            <a:ext cx="820000" cy="988000"/>
          </a:xfrm>
          <a:prstGeom prst="rect">
            <a:avLst/>
          </a:prstGeom>
        </p:spPr>
      </p:pic>
    </p:spTree>
    <p:extLst>
      <p:ext uri="{BB962C8B-B14F-4D97-AF65-F5344CB8AC3E}">
        <p14:creationId xmlns:p14="http://schemas.microsoft.com/office/powerpoint/2010/main" val="3857476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rgbClr val="00602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1D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C604AE-8B3B-FB2C-67AD-B0D97B9B8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CC926E-4D2E-9CBA-6065-FE71C2BD22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CFB24D-4D41-FB99-CADC-C4597575E8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99A233F6-7CFC-D191-ADDE-D3EDFA3086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3DDA5D-478A-D817-D7E6-7F9D9BF92A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E0447-398A-4263-B085-35171371F3CC}" type="slidenum">
              <a:rPr lang="en-US" smtClean="0"/>
              <a:t>‹#›</a:t>
            </a:fld>
            <a:endParaRPr lang="en-US"/>
          </a:p>
        </p:txBody>
      </p:sp>
      <p:sp>
        <p:nvSpPr>
          <p:cNvPr id="920" name="BottomBand"/>
          <p:cNvSpPr/>
          <p:nvPr/>
        </p:nvSpPr>
        <p:spPr>
          <a:xfrm>
            <a:off x="0" y="6604000"/>
            <a:ext cx="12192000" cy="254000"/>
          </a:xfrm>
          <a:prstGeom prst="rect">
            <a:avLst/>
          </a:prstGeom>
          <a:solidFill>
            <a:srgbClr val="00602A"/>
          </a:solidFill>
          <a:ln>
            <a:noFill/>
          </a:ln>
        </p:spPr>
        <p:txBody>
          <a:bodyPr/>
          <a:lstStyle/>
          <a:p>
            <a:endParaRPr/>
          </a:p>
        </p:txBody>
      </p:sp>
      <p:sp>
        <p:nvSpPr>
          <p:cNvPr id="921" name="BottomLime"/>
          <p:cNvSpPr/>
          <p:nvPr/>
        </p:nvSpPr>
        <p:spPr>
          <a:xfrm>
            <a:off x="0" y="6540500"/>
            <a:ext cx="12192000" cy="63500"/>
          </a:xfrm>
          <a:prstGeom prst="rect">
            <a:avLst/>
          </a:prstGeom>
          <a:solidFill>
            <a:srgbClr val="35D65A"/>
          </a:solidFill>
          <a:ln>
            <a:noFill/>
          </a:ln>
        </p:spPr>
        <p:txBody>
          <a:bodyPr/>
          <a:lstStyle/>
          <a:p>
            <a:endParaRPr/>
          </a:p>
        </p:txBody>
      </p:sp>
      <p:sp>
        <p:nvSpPr>
          <p:cNvPr id="922" name="CornerTri"/>
          <p:cNvSpPr/>
          <p:nvPr/>
        </p:nvSpPr>
        <p:spPr>
          <a:xfrm flipH="1">
            <a:off x="0" y="0"/>
            <a:ext cx="900000" cy="900000"/>
          </a:xfrm>
          <a:prstGeom prst="rtTriangle">
            <a:avLst/>
          </a:prstGeom>
          <a:solidFill>
            <a:srgbClr val="46B04A"/>
          </a:solidFill>
          <a:ln>
            <a:noFill/>
          </a:ln>
        </p:spPr>
        <p:txBody>
          <a:bodyPr/>
          <a:lstStyle/>
          <a:p>
            <a:endParaRPr/>
          </a:p>
        </p:txBody>
      </p:sp>
      <p:pic>
        <p:nvPicPr>
          <p:cNvPr id="930" name="LogoSkrapar"/>
          <p:cNvPicPr>
            <a:picLocks noChangeAspect="1"/>
          </p:cNvPicPr>
          <p:nvPr/>
        </p:nvPicPr>
        <p:blipFill>
          <a:blip r:embed="rId13"/>
          <a:stretch>
            <a:fillRect/>
          </a:stretch>
        </p:blipFill>
        <p:spPr>
          <a:xfrm>
            <a:off x="11150000" y="150000"/>
            <a:ext cx="820000" cy="988000"/>
          </a:xfrm>
          <a:prstGeom prst="rect">
            <a:avLst/>
          </a:prstGeom>
        </p:spPr>
      </p:pic>
    </p:spTree>
    <p:extLst>
      <p:ext uri="{BB962C8B-B14F-4D97-AF65-F5344CB8AC3E}">
        <p14:creationId xmlns:p14="http://schemas.microsoft.com/office/powerpoint/2010/main" val="38574766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rgbClr val="00602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1D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C604AE-8B3B-FB2C-67AD-B0D97B9B8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CC926E-4D2E-9CBA-6065-FE71C2BD22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CFB24D-4D41-FB99-CADC-C4597575E8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62FE1A-6AA9-445A-A5F6-0E6738279388}" type="datetimeFigureOut">
              <a:rPr lang="en-US" smtClean="0"/>
              <a:t>7/15/2026</a:t>
            </a:fld>
            <a:endParaRPr lang="en-US"/>
          </a:p>
        </p:txBody>
      </p:sp>
      <p:sp>
        <p:nvSpPr>
          <p:cNvPr id="5" name="Footer Placeholder 4">
            <a:extLst>
              <a:ext uri="{FF2B5EF4-FFF2-40B4-BE49-F238E27FC236}">
                <a16:creationId xmlns:a16="http://schemas.microsoft.com/office/drawing/2014/main" id="{99A233F6-7CFC-D191-ADDE-D3EDFA3086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3DDA5D-478A-D817-D7E6-7F9D9BF92A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E0447-398A-4263-B085-35171371F3CC}" type="slidenum">
              <a:rPr lang="en-US" smtClean="0"/>
              <a:t>‹#›</a:t>
            </a:fld>
            <a:endParaRPr lang="en-US"/>
          </a:p>
        </p:txBody>
      </p:sp>
    </p:spTree>
    <p:extLst>
      <p:ext uri="{BB962C8B-B14F-4D97-AF65-F5344CB8AC3E}">
        <p14:creationId xmlns:p14="http://schemas.microsoft.com/office/powerpoint/2010/main" val="38574766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rgbClr val="00602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1D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Tri">
            <a:extLst>
              <a:ext uri="{FF2B5EF4-FFF2-40B4-BE49-F238E27FC236}">
                <a16:creationId xmlns:a16="http://schemas.microsoft.com/office/drawing/2014/main" id="{8436310B-6CB7-4F5B-94EC-918D8A53289D}"/>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 name="ZLime">
            <a:extLst>
              <a:ext uri="{FF2B5EF4-FFF2-40B4-BE49-F238E27FC236}">
                <a16:creationId xmlns:a16="http://schemas.microsoft.com/office/drawing/2014/main" id="{6C2F3E57-C7B2-41DF-B9FB-7D0F2CB8B7A3}"/>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4" name="ZBand">
            <a:extLst>
              <a:ext uri="{FF2B5EF4-FFF2-40B4-BE49-F238E27FC236}">
                <a16:creationId xmlns:a16="http://schemas.microsoft.com/office/drawing/2014/main" id="{BAEBFA82-6111-4899-B8A2-B920726FDB8D}"/>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Title 1">
            <a:extLst>
              <a:ext uri="{FF2B5EF4-FFF2-40B4-BE49-F238E27FC236}">
                <a16:creationId xmlns:a16="http://schemas.microsoft.com/office/drawing/2014/main" id="{985714A6-0BDF-ECC9-E2DF-9641DFF2D379}"/>
              </a:ext>
            </a:extLst>
          </p:cNvPr>
          <p:cNvSpPr>
            <a:spLocks noGrp="1"/>
          </p:cNvSpPr>
          <p:nvPr>
            <p:ph type="ctrTitle"/>
          </p:nvPr>
        </p:nvSpPr>
        <p:spPr>
          <a:xfrm>
            <a:off x="1016000" y="2413000"/>
            <a:ext cx="10160000" cy="2222500"/>
          </a:xfrm>
        </p:spPr>
        <p:txBody>
          <a:bodyPr/>
          <a:lstStyle/>
          <a:p>
            <a:pPr algn="l"/>
            <a:r>
              <a:rPr lang="sq-AL" sz="4200" b="1" dirty="0">
                <a:solidFill>
                  <a:srgbClr val="00602A"/>
                </a:solidFill>
              </a:rPr>
              <a:t>PLANI VENDOR I </a:t>
            </a:r>
            <a:r>
              <a:rPr lang="sq-AL" sz="4200" b="1" dirty="0">
                <a:solidFill>
                  <a:srgbClr val="46B04A"/>
                </a:solidFill>
              </a:rPr>
              <a:t>ARSIMIT PARAUNIVERSITAR</a:t>
            </a:r>
          </a:p>
        </p:txBody>
      </p:sp>
      <p:sp>
        <p:nvSpPr>
          <p:cNvPr id="60" name="mtn1"/>
          <p:cNvSpPr/>
          <p:nvPr/>
        </p:nvSpPr>
        <p:spPr>
          <a:xfrm>
            <a:off x="7112000" y="3810000"/>
            <a:ext cx="3810000" cy="2730500"/>
          </a:xfrm>
          <a:prstGeom prst="triangle">
            <a:avLst/>
          </a:prstGeom>
          <a:solidFill>
            <a:srgbClr val="EAF6EA"/>
          </a:solidFill>
          <a:ln>
            <a:noFill/>
          </a:ln>
        </p:spPr>
        <p:txBody>
          <a:bodyPr/>
          <a:lstStyle/>
          <a:p>
            <a:endParaRPr/>
          </a:p>
        </p:txBody>
      </p:sp>
      <p:sp>
        <p:nvSpPr>
          <p:cNvPr id="61" name="mtn2"/>
          <p:cNvSpPr/>
          <p:nvPr/>
        </p:nvSpPr>
        <p:spPr>
          <a:xfrm>
            <a:off x="8890000" y="4318000"/>
            <a:ext cx="2921000" cy="2222500"/>
          </a:xfrm>
          <a:prstGeom prst="triangle">
            <a:avLst/>
          </a:prstGeom>
          <a:solidFill>
            <a:srgbClr val="A5D6A7"/>
          </a:solidFill>
          <a:ln>
            <a:noFill/>
          </a:ln>
        </p:spPr>
        <p:txBody>
          <a:bodyPr/>
          <a:lstStyle/>
          <a:p>
            <a:endParaRPr/>
          </a:p>
        </p:txBody>
      </p:sp>
      <p:sp>
        <p:nvSpPr>
          <p:cNvPr id="62" name="kicker"/>
          <p:cNvSpPr/>
          <p:nvPr/>
        </p:nvSpPr>
        <p:spPr>
          <a:xfrm>
            <a:off x="1016000" y="1778000"/>
            <a:ext cx="5969000" cy="508000"/>
          </a:xfrm>
          <a:prstGeom prst="roundRect">
            <a:avLst>
              <a:gd name="adj" fmla="val 50000"/>
            </a:avLst>
          </a:prstGeom>
          <a:solidFill>
            <a:srgbClr val="007A33"/>
          </a:solidFill>
          <a:ln>
            <a:noFill/>
          </a:ln>
        </p:spPr>
        <p:txBody>
          <a:bodyPr rtlCol="0" anchor="ctr">
            <a:noAutofit/>
          </a:bodyPr>
          <a:lstStyle/>
          <a:p>
            <a:pPr algn="ctr"/>
            <a:r>
              <a:rPr lang="sq-AL" sz="1400" b="1" dirty="0">
                <a:solidFill>
                  <a:srgbClr val="FFFFFF"/>
                </a:solidFill>
              </a:rPr>
              <a:t>TAKIM KONSULTIMI PUBLIK · 16 KORRIK 2026</a:t>
            </a:r>
          </a:p>
        </p:txBody>
      </p:sp>
      <p:sp>
        <p:nvSpPr>
          <p:cNvPr id="63" name="accentbar"/>
          <p:cNvSpPr/>
          <p:nvPr/>
        </p:nvSpPr>
        <p:spPr>
          <a:xfrm>
            <a:off x="1041400" y="4724400"/>
            <a:ext cx="1524000" cy="114300"/>
          </a:xfrm>
          <a:prstGeom prst="rect">
            <a:avLst/>
          </a:prstGeom>
          <a:solidFill>
            <a:srgbClr val="35D65A"/>
          </a:solidFill>
          <a:ln>
            <a:noFill/>
          </a:ln>
        </p:spPr>
        <p:txBody>
          <a:bodyPr/>
          <a:lstStyle/>
          <a:p>
            <a:endParaRPr/>
          </a:p>
        </p:txBody>
      </p:sp>
      <p:sp>
        <p:nvSpPr>
          <p:cNvPr id="3" name="Subtitle 2">
            <a:extLst>
              <a:ext uri="{FF2B5EF4-FFF2-40B4-BE49-F238E27FC236}">
                <a16:creationId xmlns:a16="http://schemas.microsoft.com/office/drawing/2014/main" id="{4EBED5D2-6E89-F64D-45C8-951B41A47A80}"/>
              </a:ext>
            </a:extLst>
          </p:cNvPr>
          <p:cNvSpPr>
            <a:spLocks noGrp="1"/>
          </p:cNvSpPr>
          <p:nvPr>
            <p:ph type="subTitle" idx="1"/>
          </p:nvPr>
        </p:nvSpPr>
        <p:spPr>
          <a:xfrm>
            <a:off x="1041400" y="4927600"/>
            <a:ext cx="9652000" cy="1143000"/>
          </a:xfrm>
        </p:spPr>
        <p:txBody>
          <a:bodyPr/>
          <a:lstStyle/>
          <a:p>
            <a:pPr algn="l"/>
            <a:r>
              <a:rPr lang="sq-AL" sz="2400" b="1" dirty="0">
                <a:solidFill>
                  <a:srgbClr val="007A33"/>
                </a:solidFill>
              </a:rPr>
              <a:t>Bashkia Skrapar  ·  Periudha 2027–2029</a:t>
            </a:r>
          </a:p>
          <a:p>
            <a:pPr algn="l"/>
            <a:r>
              <a:rPr lang="sq-AL" sz="1600">
                <a:solidFill>
                  <a:srgbClr val="1D1D1B"/>
                </a:solidFill>
              </a:rPr>
              <a:t>Dokument </a:t>
            </a:r>
            <a:r>
              <a:rPr lang="en-US" sz="1600">
                <a:solidFill>
                  <a:srgbClr val="1D1D1B"/>
                </a:solidFill>
              </a:rPr>
              <a:t>strategjik afatmesëm</a:t>
            </a:r>
            <a:r>
              <a:rPr lang="sq-AL" sz="1600">
                <a:solidFill>
                  <a:srgbClr val="1D1D1B"/>
                </a:solidFill>
              </a:rPr>
              <a:t> </a:t>
            </a:r>
            <a:r>
              <a:rPr lang="sq-AL" sz="1600" dirty="0">
                <a:solidFill>
                  <a:srgbClr val="1D1D1B"/>
                </a:solidFill>
              </a:rPr>
              <a:t>për planifikimin, përmirësimin dhe monitorimin e shërbimit arsimor</a:t>
            </a:r>
          </a:p>
        </p:txBody>
      </p:sp>
      <p:pic>
        <p:nvPicPr>
          <p:cNvPr id="7" name="Picture 6">
            <a:extLst>
              <a:ext uri="{FF2B5EF4-FFF2-40B4-BE49-F238E27FC236}">
                <a16:creationId xmlns:a16="http://schemas.microsoft.com/office/drawing/2014/main" id="{232C3819-C4CB-4C29-5BCA-409DC326FDD6}"/>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871652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E900DF96-6C6A-4190-8A15-59DD3D1090CE}"/>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C54A5B64-9C98-47F7-90ED-60143A1ADD08}"/>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275DEB03-AF71-41D8-B64D-12393687B7CD}"/>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t10"/>
          <p:cNvSpPr txBox="1"/>
          <p:nvPr/>
        </p:nvSpPr>
        <p:spPr>
          <a:xfrm>
            <a:off x="1016000" y="508000"/>
            <a:ext cx="10160000" cy="660400"/>
          </a:xfrm>
          <a:prstGeom prst="rect">
            <a:avLst/>
          </a:prstGeom>
          <a:noFill/>
        </p:spPr>
        <p:txBody>
          <a:bodyPr wrap="square" lIns="45000" tIns="27000" rIns="45000" bIns="27000" rtlCol="0" anchor="t">
            <a:normAutofit/>
          </a:bodyPr>
          <a:lstStyle/>
          <a:p>
            <a:pPr algn="l"/>
            <a:r>
              <a:rPr lang="sq-AL" sz="3000" b="1">
                <a:solidFill>
                  <a:srgbClr val="00602A"/>
                </a:solidFill>
              </a:rPr>
              <a:t>S</a:t>
            </a:r>
            <a:r>
              <a:rPr lang="en-US" sz="3000" b="1">
                <a:solidFill>
                  <a:srgbClr val="00602A"/>
                </a:solidFill>
              </a:rPr>
              <a:t>W</a:t>
            </a:r>
            <a:r>
              <a:rPr lang="sq-AL" sz="3000" b="1">
                <a:solidFill>
                  <a:srgbClr val="00602A"/>
                </a:solidFill>
              </a:rPr>
              <a:t>OT </a:t>
            </a:r>
            <a:r>
              <a:rPr lang="sq-AL" sz="3000" b="1" dirty="0">
                <a:solidFill>
                  <a:srgbClr val="00602A"/>
                </a:solidFill>
              </a:rPr>
              <a:t>— ARSIMI BAZË DHE I MESËM</a:t>
            </a:r>
          </a:p>
        </p:txBody>
      </p:sp>
      <p:sp>
        <p:nvSpPr>
          <p:cNvPr id="11" name="s11"/>
          <p:cNvSpPr/>
          <p:nvPr/>
        </p:nvSpPr>
        <p:spPr>
          <a:xfrm>
            <a:off x="1041400" y="1219200"/>
            <a:ext cx="3810000" cy="101600"/>
          </a:xfrm>
          <a:prstGeom prst="rect">
            <a:avLst/>
          </a:prstGeom>
          <a:solidFill>
            <a:srgbClr val="35D65A"/>
          </a:solidFill>
          <a:ln>
            <a:noFill/>
          </a:ln>
        </p:spPr>
        <p:txBody>
          <a:bodyPr/>
          <a:lstStyle/>
          <a:p>
            <a:endParaRPr/>
          </a:p>
        </p:txBody>
      </p:sp>
      <p:sp>
        <p:nvSpPr>
          <p:cNvPr id="12" name="s12"/>
          <p:cNvSpPr/>
          <p:nvPr/>
        </p:nvSpPr>
        <p:spPr>
          <a:xfrm>
            <a:off x="812800" y="1473200"/>
            <a:ext cx="5257800" cy="2362200"/>
          </a:xfrm>
          <a:prstGeom prst="roundRect">
            <a:avLst>
              <a:gd name="adj" fmla="val 5000"/>
            </a:avLst>
          </a:prstGeom>
          <a:solidFill>
            <a:srgbClr val="EAF6EA"/>
          </a:solidFill>
          <a:ln>
            <a:noFill/>
          </a:ln>
        </p:spPr>
        <p:txBody>
          <a:bodyPr/>
          <a:lstStyle/>
          <a:p>
            <a:endParaRPr/>
          </a:p>
        </p:txBody>
      </p:sp>
      <p:sp>
        <p:nvSpPr>
          <p:cNvPr id="13" name="s13"/>
          <p:cNvSpPr/>
          <p:nvPr/>
        </p:nvSpPr>
        <p:spPr>
          <a:xfrm>
            <a:off x="812800" y="1473200"/>
            <a:ext cx="88900" cy="2362200"/>
          </a:xfrm>
          <a:prstGeom prst="rect">
            <a:avLst/>
          </a:prstGeom>
          <a:solidFill>
            <a:srgbClr val="007A33"/>
          </a:solidFill>
          <a:ln>
            <a:noFill/>
          </a:ln>
        </p:spPr>
        <p:txBody>
          <a:bodyPr/>
          <a:lstStyle/>
          <a:p>
            <a:endParaRPr/>
          </a:p>
        </p:txBody>
      </p:sp>
      <p:sp>
        <p:nvSpPr>
          <p:cNvPr id="14" name="s14"/>
          <p:cNvSpPr/>
          <p:nvPr/>
        </p:nvSpPr>
        <p:spPr>
          <a:xfrm>
            <a:off x="1016000" y="1651000"/>
            <a:ext cx="431800" cy="431800"/>
          </a:xfrm>
          <a:prstGeom prst="roundRect">
            <a:avLst>
              <a:gd name="adj" fmla="val 18000"/>
            </a:avLst>
          </a:prstGeom>
          <a:solidFill>
            <a:srgbClr val="007A33"/>
          </a:solidFill>
          <a:ln>
            <a:noFill/>
          </a:ln>
        </p:spPr>
        <p:txBody>
          <a:bodyPr/>
          <a:lstStyle/>
          <a:p>
            <a:endParaRPr/>
          </a:p>
        </p:txBody>
      </p:sp>
      <p:sp>
        <p:nvSpPr>
          <p:cNvPr id="15" name="t15"/>
          <p:cNvSpPr txBox="1"/>
          <p:nvPr/>
        </p:nvSpPr>
        <p:spPr>
          <a:xfrm>
            <a:off x="1016000" y="1651000"/>
            <a:ext cx="431800" cy="431800"/>
          </a:xfrm>
          <a:prstGeom prst="rect">
            <a:avLst/>
          </a:prstGeom>
          <a:noFill/>
        </p:spPr>
        <p:txBody>
          <a:bodyPr wrap="square" lIns="45000" tIns="27000" rIns="45000" bIns="27000" rtlCol="0" anchor="ctr">
            <a:normAutofit/>
          </a:bodyPr>
          <a:lstStyle/>
          <a:p>
            <a:pPr algn="ctr"/>
            <a:r>
              <a:rPr lang="sq-AL" sz="1800" b="1" dirty="0">
                <a:solidFill>
                  <a:srgbClr val="FFFFFF"/>
                </a:solidFill>
              </a:rPr>
              <a:t>S</a:t>
            </a:r>
          </a:p>
        </p:txBody>
      </p:sp>
      <p:sp>
        <p:nvSpPr>
          <p:cNvPr id="16" name="t16"/>
          <p:cNvSpPr txBox="1"/>
          <p:nvPr/>
        </p:nvSpPr>
        <p:spPr>
          <a:xfrm>
            <a:off x="1549400" y="1676400"/>
            <a:ext cx="4368800" cy="406400"/>
          </a:xfrm>
          <a:prstGeom prst="rect">
            <a:avLst/>
          </a:prstGeom>
          <a:noFill/>
        </p:spPr>
        <p:txBody>
          <a:bodyPr wrap="square" lIns="45000" tIns="27000" rIns="45000" bIns="27000" rtlCol="0" anchor="t">
            <a:normAutofit/>
          </a:bodyPr>
          <a:lstStyle/>
          <a:p>
            <a:pPr algn="l"/>
            <a:r>
              <a:rPr lang="sq-AL" sz="2000" b="1" dirty="0">
                <a:solidFill>
                  <a:srgbClr val="007A33"/>
                </a:solidFill>
              </a:rPr>
              <a:t>Pikat e forta</a:t>
            </a:r>
          </a:p>
        </p:txBody>
      </p:sp>
      <p:sp>
        <p:nvSpPr>
          <p:cNvPr id="17" name="t17"/>
          <p:cNvSpPr txBox="1"/>
          <p:nvPr/>
        </p:nvSpPr>
        <p:spPr>
          <a:xfrm>
            <a:off x="990600" y="2133600"/>
            <a:ext cx="4902200" cy="1625600"/>
          </a:xfrm>
          <a:prstGeom prst="rect">
            <a:avLst/>
          </a:prstGeom>
          <a:noFill/>
        </p:spPr>
        <p:txBody>
          <a:bodyPr wrap="square" lIns="45000" tIns="27000" rIns="45000" bIns="27000" rtlCol="0" anchor="t">
            <a:normAutofit/>
          </a:bodyPr>
          <a:lstStyle/>
          <a:p>
            <a:pPr marL="157480" indent="-157480">
              <a:lnSpc>
                <a:spcPct val="100000"/>
              </a:lnSpc>
              <a:spcBef>
                <a:spcPts val="300"/>
              </a:spcBef>
              <a:buFont typeface="Arial"/>
              <a:buChar char="•"/>
            </a:pPr>
            <a:r>
              <a:rPr lang="sq-AL" dirty="0">
                <a:solidFill>
                  <a:srgbClr val="1D1D1B"/>
                </a:solidFill>
              </a:rPr>
              <a:t>Rrjet i gjerë që ruan aksesin në fshatra</a:t>
            </a:r>
          </a:p>
          <a:p>
            <a:pPr marL="157480" indent="-157480">
              <a:lnSpc>
                <a:spcPct val="100000"/>
              </a:lnSpc>
              <a:spcBef>
                <a:spcPts val="300"/>
              </a:spcBef>
              <a:buFont typeface="Arial"/>
              <a:buChar char="•"/>
            </a:pPr>
            <a:r>
              <a:rPr lang="sq-AL" dirty="0">
                <a:solidFill>
                  <a:srgbClr val="1D1D1B"/>
                </a:solidFill>
              </a:rPr>
              <a:t>Gjimnazi “Riza Aranitasi” — kohë e plotë e të pjesshme</a:t>
            </a:r>
          </a:p>
          <a:p>
            <a:pPr marL="157480" indent="-157480">
              <a:lnSpc>
                <a:spcPct val="100000"/>
              </a:lnSpc>
              <a:spcBef>
                <a:spcPts val="300"/>
              </a:spcBef>
              <a:buFont typeface="Arial"/>
              <a:buChar char="•"/>
            </a:pPr>
            <a:r>
              <a:rPr lang="sq-AL" dirty="0">
                <a:solidFill>
                  <a:srgbClr val="1D1D1B"/>
                </a:solidFill>
              </a:rPr>
              <a:t>Konvikti dhe bursat mbështesin arsimin e mesëm</a:t>
            </a:r>
          </a:p>
        </p:txBody>
      </p:sp>
      <p:sp>
        <p:nvSpPr>
          <p:cNvPr id="18" name="s18"/>
          <p:cNvSpPr/>
          <p:nvPr/>
        </p:nvSpPr>
        <p:spPr>
          <a:xfrm>
            <a:off x="6223000" y="1473200"/>
            <a:ext cx="5156200" cy="2362200"/>
          </a:xfrm>
          <a:prstGeom prst="roundRect">
            <a:avLst>
              <a:gd name="adj" fmla="val 5000"/>
            </a:avLst>
          </a:prstGeom>
          <a:solidFill>
            <a:srgbClr val="EAF6EA"/>
          </a:solidFill>
          <a:ln>
            <a:noFill/>
          </a:ln>
        </p:spPr>
        <p:txBody>
          <a:bodyPr/>
          <a:lstStyle/>
          <a:p>
            <a:endParaRPr/>
          </a:p>
        </p:txBody>
      </p:sp>
      <p:sp>
        <p:nvSpPr>
          <p:cNvPr id="19" name="s19"/>
          <p:cNvSpPr/>
          <p:nvPr/>
        </p:nvSpPr>
        <p:spPr>
          <a:xfrm>
            <a:off x="6223000" y="1473200"/>
            <a:ext cx="88900" cy="2362200"/>
          </a:xfrm>
          <a:prstGeom prst="rect">
            <a:avLst/>
          </a:prstGeom>
          <a:solidFill>
            <a:srgbClr val="00602A"/>
          </a:solidFill>
          <a:ln>
            <a:noFill/>
          </a:ln>
        </p:spPr>
        <p:txBody>
          <a:bodyPr/>
          <a:lstStyle/>
          <a:p>
            <a:endParaRPr/>
          </a:p>
        </p:txBody>
      </p:sp>
      <p:sp>
        <p:nvSpPr>
          <p:cNvPr id="20" name="s20"/>
          <p:cNvSpPr/>
          <p:nvPr/>
        </p:nvSpPr>
        <p:spPr>
          <a:xfrm>
            <a:off x="6426200" y="1651000"/>
            <a:ext cx="431800" cy="431800"/>
          </a:xfrm>
          <a:prstGeom prst="roundRect">
            <a:avLst>
              <a:gd name="adj" fmla="val 18000"/>
            </a:avLst>
          </a:prstGeom>
          <a:solidFill>
            <a:srgbClr val="00602A"/>
          </a:solidFill>
          <a:ln>
            <a:noFill/>
          </a:ln>
        </p:spPr>
        <p:txBody>
          <a:bodyPr/>
          <a:lstStyle/>
          <a:p>
            <a:endParaRPr/>
          </a:p>
        </p:txBody>
      </p:sp>
      <p:sp>
        <p:nvSpPr>
          <p:cNvPr id="21" name="t21"/>
          <p:cNvSpPr txBox="1"/>
          <p:nvPr/>
        </p:nvSpPr>
        <p:spPr>
          <a:xfrm>
            <a:off x="6426200" y="1651000"/>
            <a:ext cx="431800" cy="431800"/>
          </a:xfrm>
          <a:prstGeom prst="rect">
            <a:avLst/>
          </a:prstGeom>
          <a:noFill/>
        </p:spPr>
        <p:txBody>
          <a:bodyPr wrap="square" lIns="45000" tIns="27000" rIns="45000" bIns="27000" rtlCol="0" anchor="ctr">
            <a:normAutofit/>
          </a:bodyPr>
          <a:lstStyle/>
          <a:p>
            <a:pPr algn="ctr"/>
            <a:r>
              <a:rPr lang="sq-AL" sz="1800" b="1">
                <a:solidFill>
                  <a:srgbClr val="FFFFFF"/>
                </a:solidFill>
              </a:rPr>
              <a:t>ë</a:t>
            </a:r>
            <a:endParaRPr lang="sq-AL" sz="1800" b="1" dirty="0">
              <a:solidFill>
                <a:srgbClr val="FFFFFF"/>
              </a:solidFill>
            </a:endParaRPr>
          </a:p>
        </p:txBody>
      </p:sp>
      <p:sp>
        <p:nvSpPr>
          <p:cNvPr id="22" name="t22"/>
          <p:cNvSpPr txBox="1"/>
          <p:nvPr/>
        </p:nvSpPr>
        <p:spPr>
          <a:xfrm>
            <a:off x="6959600" y="1676400"/>
            <a:ext cx="4267200" cy="406400"/>
          </a:xfrm>
          <a:prstGeom prst="rect">
            <a:avLst/>
          </a:prstGeom>
          <a:noFill/>
        </p:spPr>
        <p:txBody>
          <a:bodyPr wrap="square" lIns="45000" tIns="27000" rIns="45000" bIns="27000" rtlCol="0" anchor="t">
            <a:normAutofit/>
          </a:bodyPr>
          <a:lstStyle/>
          <a:p>
            <a:pPr algn="l"/>
            <a:r>
              <a:rPr lang="sq-AL" sz="2000" b="1" dirty="0">
                <a:solidFill>
                  <a:srgbClr val="00602A"/>
                </a:solidFill>
              </a:rPr>
              <a:t>Dobësitë</a:t>
            </a:r>
          </a:p>
        </p:txBody>
      </p:sp>
      <p:sp>
        <p:nvSpPr>
          <p:cNvPr id="23" name="t23"/>
          <p:cNvSpPr txBox="1"/>
          <p:nvPr/>
        </p:nvSpPr>
        <p:spPr>
          <a:xfrm>
            <a:off x="6400800" y="2133600"/>
            <a:ext cx="4800600" cy="1625600"/>
          </a:xfrm>
          <a:prstGeom prst="rect">
            <a:avLst/>
          </a:prstGeom>
          <a:noFill/>
        </p:spPr>
        <p:txBody>
          <a:bodyPr wrap="square" lIns="45000" tIns="27000" rIns="45000" bIns="27000" rtlCol="0" anchor="t">
            <a:normAutofit/>
          </a:bodyPr>
          <a:lstStyle/>
          <a:p>
            <a:pPr marL="157480" indent="-157480">
              <a:lnSpc>
                <a:spcPct val="100000"/>
              </a:lnSpc>
              <a:spcBef>
                <a:spcPts val="300"/>
              </a:spcBef>
              <a:buFont typeface="Arial"/>
              <a:buChar char="•"/>
            </a:pPr>
            <a:r>
              <a:rPr lang="sq-AL" dirty="0">
                <a:solidFill>
                  <a:srgbClr val="1D1D1B"/>
                </a:solidFill>
              </a:rPr>
              <a:t>Shumë shkolla rurale me pak nxënës e kushte të kufizuara</a:t>
            </a:r>
          </a:p>
          <a:p>
            <a:pPr marL="157480" indent="-157480">
              <a:lnSpc>
                <a:spcPct val="100000"/>
              </a:lnSpc>
              <a:spcBef>
                <a:spcPts val="300"/>
              </a:spcBef>
              <a:buFont typeface="Arial"/>
              <a:buChar char="•"/>
            </a:pPr>
            <a:r>
              <a:rPr lang="sq-AL" dirty="0">
                <a:solidFill>
                  <a:srgbClr val="1D1D1B"/>
                </a:solidFill>
              </a:rPr>
              <a:t>Mungesa tualetesh dhe elementësh sigurie</a:t>
            </a:r>
          </a:p>
          <a:p>
            <a:pPr marL="157480" indent="-157480">
              <a:lnSpc>
                <a:spcPct val="100000"/>
              </a:lnSpc>
              <a:spcBef>
                <a:spcPts val="300"/>
              </a:spcBef>
              <a:buFont typeface="Arial"/>
              <a:buChar char="•"/>
            </a:pPr>
            <a:r>
              <a:rPr lang="sq-AL" dirty="0">
                <a:solidFill>
                  <a:srgbClr val="1D1D1B"/>
                </a:solidFill>
              </a:rPr>
              <a:t>Akses i kufizuar në internet, TIK e laboratorë</a:t>
            </a:r>
          </a:p>
        </p:txBody>
      </p:sp>
      <p:sp>
        <p:nvSpPr>
          <p:cNvPr id="24" name="s24"/>
          <p:cNvSpPr/>
          <p:nvPr/>
        </p:nvSpPr>
        <p:spPr>
          <a:xfrm>
            <a:off x="812800" y="3987800"/>
            <a:ext cx="5257800" cy="2362200"/>
          </a:xfrm>
          <a:prstGeom prst="roundRect">
            <a:avLst>
              <a:gd name="adj" fmla="val 5000"/>
            </a:avLst>
          </a:prstGeom>
          <a:solidFill>
            <a:srgbClr val="EAF6EA"/>
          </a:solidFill>
          <a:ln>
            <a:noFill/>
          </a:ln>
        </p:spPr>
        <p:txBody>
          <a:bodyPr/>
          <a:lstStyle/>
          <a:p>
            <a:endParaRPr/>
          </a:p>
        </p:txBody>
      </p:sp>
      <p:sp>
        <p:nvSpPr>
          <p:cNvPr id="25" name="s25"/>
          <p:cNvSpPr/>
          <p:nvPr/>
        </p:nvSpPr>
        <p:spPr>
          <a:xfrm>
            <a:off x="812800" y="3987800"/>
            <a:ext cx="88900" cy="2362200"/>
          </a:xfrm>
          <a:prstGeom prst="rect">
            <a:avLst/>
          </a:prstGeom>
          <a:solidFill>
            <a:srgbClr val="46B04A"/>
          </a:solidFill>
          <a:ln>
            <a:noFill/>
          </a:ln>
        </p:spPr>
        <p:txBody>
          <a:bodyPr/>
          <a:lstStyle/>
          <a:p>
            <a:endParaRPr/>
          </a:p>
        </p:txBody>
      </p:sp>
      <p:sp>
        <p:nvSpPr>
          <p:cNvPr id="26" name="s26"/>
          <p:cNvSpPr/>
          <p:nvPr/>
        </p:nvSpPr>
        <p:spPr>
          <a:xfrm>
            <a:off x="1016000" y="4165600"/>
            <a:ext cx="431800" cy="431800"/>
          </a:xfrm>
          <a:prstGeom prst="roundRect">
            <a:avLst>
              <a:gd name="adj" fmla="val 18000"/>
            </a:avLst>
          </a:prstGeom>
          <a:solidFill>
            <a:srgbClr val="46B04A"/>
          </a:solidFill>
          <a:ln>
            <a:noFill/>
          </a:ln>
        </p:spPr>
        <p:txBody>
          <a:bodyPr/>
          <a:lstStyle/>
          <a:p>
            <a:endParaRPr/>
          </a:p>
        </p:txBody>
      </p:sp>
      <p:sp>
        <p:nvSpPr>
          <p:cNvPr id="27" name="t27"/>
          <p:cNvSpPr txBox="1"/>
          <p:nvPr/>
        </p:nvSpPr>
        <p:spPr>
          <a:xfrm>
            <a:off x="1016000" y="4165600"/>
            <a:ext cx="431800" cy="431800"/>
          </a:xfrm>
          <a:prstGeom prst="rect">
            <a:avLst/>
          </a:prstGeom>
          <a:noFill/>
        </p:spPr>
        <p:txBody>
          <a:bodyPr wrap="square" lIns="45000" tIns="27000" rIns="45000" bIns="27000" rtlCol="0" anchor="ctr">
            <a:normAutofit/>
          </a:bodyPr>
          <a:lstStyle/>
          <a:p>
            <a:pPr algn="ctr"/>
            <a:r>
              <a:rPr lang="sq-AL" sz="1800" b="1" dirty="0">
                <a:solidFill>
                  <a:srgbClr val="FFFFFF"/>
                </a:solidFill>
              </a:rPr>
              <a:t>O</a:t>
            </a:r>
          </a:p>
        </p:txBody>
      </p:sp>
      <p:sp>
        <p:nvSpPr>
          <p:cNvPr id="28" name="t28"/>
          <p:cNvSpPr txBox="1"/>
          <p:nvPr/>
        </p:nvSpPr>
        <p:spPr>
          <a:xfrm>
            <a:off x="1549400" y="4191000"/>
            <a:ext cx="4368800" cy="406400"/>
          </a:xfrm>
          <a:prstGeom prst="rect">
            <a:avLst/>
          </a:prstGeom>
          <a:noFill/>
        </p:spPr>
        <p:txBody>
          <a:bodyPr wrap="square" lIns="45000" tIns="27000" rIns="45000" bIns="27000" rtlCol="0" anchor="t">
            <a:normAutofit/>
          </a:bodyPr>
          <a:lstStyle/>
          <a:p>
            <a:pPr algn="l"/>
            <a:r>
              <a:rPr lang="sq-AL" sz="2000" b="1" dirty="0">
                <a:solidFill>
                  <a:srgbClr val="46B04A"/>
                </a:solidFill>
              </a:rPr>
              <a:t>Mundësitë</a:t>
            </a:r>
          </a:p>
        </p:txBody>
      </p:sp>
      <p:sp>
        <p:nvSpPr>
          <p:cNvPr id="29" name="t29"/>
          <p:cNvSpPr txBox="1"/>
          <p:nvPr/>
        </p:nvSpPr>
        <p:spPr>
          <a:xfrm>
            <a:off x="990600" y="4648200"/>
            <a:ext cx="4902200" cy="1625600"/>
          </a:xfrm>
          <a:prstGeom prst="rect">
            <a:avLst/>
          </a:prstGeom>
          <a:noFill/>
        </p:spPr>
        <p:txBody>
          <a:bodyPr wrap="square" lIns="45000" tIns="27000" rIns="45000" bIns="27000" rtlCol="0" anchor="t">
            <a:normAutofit/>
          </a:bodyPr>
          <a:lstStyle/>
          <a:p>
            <a:pPr marL="157480" indent="-157480">
              <a:lnSpc>
                <a:spcPct val="100000"/>
              </a:lnSpc>
              <a:spcBef>
                <a:spcPts val="300"/>
              </a:spcBef>
              <a:buFont typeface="Arial"/>
              <a:buChar char="•"/>
            </a:pPr>
            <a:r>
              <a:rPr lang="sq-AL" dirty="0">
                <a:solidFill>
                  <a:srgbClr val="1D1D1B"/>
                </a:solidFill>
              </a:rPr>
              <a:t>PBA lidh investimet me nevojat reale</a:t>
            </a:r>
          </a:p>
          <a:p>
            <a:pPr marL="157480" indent="-157480">
              <a:lnSpc>
                <a:spcPct val="100000"/>
              </a:lnSpc>
              <a:spcBef>
                <a:spcPts val="300"/>
              </a:spcBef>
              <a:buFont typeface="Arial"/>
              <a:buChar char="•"/>
            </a:pPr>
            <a:r>
              <a:rPr lang="sq-AL" dirty="0">
                <a:solidFill>
                  <a:srgbClr val="1D1D1B"/>
                </a:solidFill>
              </a:rPr>
              <a:t>Digjitalizimi dhe TIK ulin pabarazitë qytet–fshat</a:t>
            </a:r>
          </a:p>
          <a:p>
            <a:pPr marL="157480" indent="-157480">
              <a:lnSpc>
                <a:spcPct val="100000"/>
              </a:lnSpc>
              <a:spcBef>
                <a:spcPts val="300"/>
              </a:spcBef>
              <a:buFont typeface="Arial"/>
              <a:buChar char="•"/>
            </a:pPr>
            <a:r>
              <a:rPr lang="sq-AL" dirty="0">
                <a:solidFill>
                  <a:srgbClr val="1D1D1B"/>
                </a:solidFill>
              </a:rPr>
              <a:t>Bashkëpunim Bashki–ZVA–shërbim social</a:t>
            </a:r>
          </a:p>
        </p:txBody>
      </p:sp>
      <p:sp>
        <p:nvSpPr>
          <p:cNvPr id="30" name="s30"/>
          <p:cNvSpPr/>
          <p:nvPr/>
        </p:nvSpPr>
        <p:spPr>
          <a:xfrm>
            <a:off x="6223000" y="3987800"/>
            <a:ext cx="5156200" cy="2362200"/>
          </a:xfrm>
          <a:prstGeom prst="roundRect">
            <a:avLst>
              <a:gd name="adj" fmla="val 5000"/>
            </a:avLst>
          </a:prstGeom>
          <a:solidFill>
            <a:srgbClr val="EAF6EA"/>
          </a:solidFill>
          <a:ln>
            <a:noFill/>
          </a:ln>
        </p:spPr>
        <p:txBody>
          <a:bodyPr/>
          <a:lstStyle/>
          <a:p>
            <a:endParaRPr/>
          </a:p>
        </p:txBody>
      </p:sp>
      <p:sp>
        <p:nvSpPr>
          <p:cNvPr id="31" name="s31"/>
          <p:cNvSpPr/>
          <p:nvPr/>
        </p:nvSpPr>
        <p:spPr>
          <a:xfrm>
            <a:off x="6223000" y="3987800"/>
            <a:ext cx="88900" cy="2362200"/>
          </a:xfrm>
          <a:prstGeom prst="rect">
            <a:avLst/>
          </a:prstGeom>
          <a:solidFill>
            <a:srgbClr val="1D1D1B"/>
          </a:solidFill>
          <a:ln>
            <a:noFill/>
          </a:ln>
        </p:spPr>
        <p:txBody>
          <a:bodyPr/>
          <a:lstStyle/>
          <a:p>
            <a:endParaRPr/>
          </a:p>
        </p:txBody>
      </p:sp>
      <p:sp>
        <p:nvSpPr>
          <p:cNvPr id="32" name="s32"/>
          <p:cNvSpPr/>
          <p:nvPr/>
        </p:nvSpPr>
        <p:spPr>
          <a:xfrm>
            <a:off x="6426200" y="4165600"/>
            <a:ext cx="431800" cy="431800"/>
          </a:xfrm>
          <a:prstGeom prst="roundRect">
            <a:avLst>
              <a:gd name="adj" fmla="val 18000"/>
            </a:avLst>
          </a:prstGeom>
          <a:solidFill>
            <a:srgbClr val="1D1D1B"/>
          </a:solidFill>
          <a:ln>
            <a:noFill/>
          </a:ln>
        </p:spPr>
        <p:txBody>
          <a:bodyPr/>
          <a:lstStyle/>
          <a:p>
            <a:endParaRPr/>
          </a:p>
        </p:txBody>
      </p:sp>
      <p:sp>
        <p:nvSpPr>
          <p:cNvPr id="33" name="t33"/>
          <p:cNvSpPr txBox="1"/>
          <p:nvPr/>
        </p:nvSpPr>
        <p:spPr>
          <a:xfrm>
            <a:off x="6426200" y="4165600"/>
            <a:ext cx="431800" cy="431800"/>
          </a:xfrm>
          <a:prstGeom prst="rect">
            <a:avLst/>
          </a:prstGeom>
          <a:noFill/>
        </p:spPr>
        <p:txBody>
          <a:bodyPr wrap="square" lIns="45000" tIns="27000" rIns="45000" bIns="27000" rtlCol="0" anchor="ctr">
            <a:normAutofit/>
          </a:bodyPr>
          <a:lstStyle/>
          <a:p>
            <a:pPr algn="ctr"/>
            <a:r>
              <a:rPr lang="sq-AL" sz="1800" b="1" dirty="0">
                <a:solidFill>
                  <a:srgbClr val="FFFFFF"/>
                </a:solidFill>
              </a:rPr>
              <a:t>T</a:t>
            </a:r>
          </a:p>
        </p:txBody>
      </p:sp>
      <p:sp>
        <p:nvSpPr>
          <p:cNvPr id="34" name="t34"/>
          <p:cNvSpPr txBox="1"/>
          <p:nvPr/>
        </p:nvSpPr>
        <p:spPr>
          <a:xfrm>
            <a:off x="6959600" y="4191000"/>
            <a:ext cx="4267200" cy="406400"/>
          </a:xfrm>
          <a:prstGeom prst="rect">
            <a:avLst/>
          </a:prstGeom>
          <a:noFill/>
        </p:spPr>
        <p:txBody>
          <a:bodyPr wrap="square" lIns="45000" tIns="27000" rIns="45000" bIns="27000" rtlCol="0" anchor="t">
            <a:normAutofit/>
          </a:bodyPr>
          <a:lstStyle/>
          <a:p>
            <a:pPr algn="l"/>
            <a:r>
              <a:rPr lang="sq-AL" sz="2000" b="1" dirty="0">
                <a:solidFill>
                  <a:srgbClr val="1D1D1B"/>
                </a:solidFill>
              </a:rPr>
              <a:t>Rreziqet</a:t>
            </a:r>
          </a:p>
        </p:txBody>
      </p:sp>
      <p:sp>
        <p:nvSpPr>
          <p:cNvPr id="35" name="t35"/>
          <p:cNvSpPr txBox="1"/>
          <p:nvPr/>
        </p:nvSpPr>
        <p:spPr>
          <a:xfrm>
            <a:off x="6400800" y="4648200"/>
            <a:ext cx="4800600" cy="1625600"/>
          </a:xfrm>
          <a:prstGeom prst="rect">
            <a:avLst/>
          </a:prstGeom>
          <a:noFill/>
        </p:spPr>
        <p:txBody>
          <a:bodyPr wrap="square" lIns="45000" tIns="27000" rIns="45000" bIns="27000" rtlCol="0" anchor="t">
            <a:normAutofit/>
          </a:bodyPr>
          <a:lstStyle/>
          <a:p>
            <a:pPr marL="157480" indent="-157480">
              <a:lnSpc>
                <a:spcPct val="100000"/>
              </a:lnSpc>
              <a:spcBef>
                <a:spcPts val="300"/>
              </a:spcBef>
              <a:buFont typeface="Arial"/>
              <a:buChar char="•"/>
            </a:pPr>
            <a:r>
              <a:rPr lang="sq-AL" dirty="0">
                <a:solidFill>
                  <a:srgbClr val="1D1D1B"/>
                </a:solidFill>
              </a:rPr>
              <a:t>Rënia demografike dobëson shkollat e vogla</a:t>
            </a:r>
          </a:p>
          <a:p>
            <a:pPr marL="157480" indent="-157480">
              <a:lnSpc>
                <a:spcPct val="100000"/>
              </a:lnSpc>
              <a:spcBef>
                <a:spcPts val="300"/>
              </a:spcBef>
              <a:buFont typeface="Arial"/>
              <a:buChar char="•"/>
            </a:pPr>
            <a:r>
              <a:rPr lang="sq-AL" dirty="0">
                <a:solidFill>
                  <a:srgbClr val="1D1D1B"/>
                </a:solidFill>
              </a:rPr>
              <a:t>Distanca dhe dimri ulin frekuentimin</a:t>
            </a:r>
          </a:p>
          <a:p>
            <a:pPr marL="157480" indent="-157480">
              <a:lnSpc>
                <a:spcPct val="100000"/>
              </a:lnSpc>
              <a:spcBef>
                <a:spcPts val="300"/>
              </a:spcBef>
              <a:buFont typeface="Arial"/>
              <a:buChar char="•"/>
            </a:pPr>
            <a:r>
              <a:rPr lang="sq-AL" dirty="0">
                <a:solidFill>
                  <a:srgbClr val="1D1D1B"/>
                </a:solidFill>
              </a:rPr>
              <a:t>Rrezik braktisjeje pa ndjekje individuale</a:t>
            </a:r>
          </a:p>
        </p:txBody>
      </p:sp>
      <p:pic>
        <p:nvPicPr>
          <p:cNvPr id="5" name="Picture 4">
            <a:extLst>
              <a:ext uri="{FF2B5EF4-FFF2-40B4-BE49-F238E27FC236}">
                <a16:creationId xmlns:a16="http://schemas.microsoft.com/office/drawing/2014/main" id="{4E4A5CB3-DCDD-9902-940C-4C6AC0BFF2A0}"/>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2220098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FE28C58C-F6C9-4300-AD05-C52DAC5E618C}"/>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F1CE0235-CD0D-4F04-AFFD-5B0B6336855F}"/>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F9253440-9A49-484E-99A2-D17AC3F7F2D4}"/>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s10"/>
          <p:cNvSpPr/>
          <p:nvPr/>
        </p:nvSpPr>
        <p:spPr>
          <a:xfrm>
            <a:off x="1016000" y="584200"/>
            <a:ext cx="330200" cy="330200"/>
          </a:xfrm>
          <a:prstGeom prst="diamond">
            <a:avLst/>
          </a:prstGeom>
          <a:solidFill>
            <a:srgbClr val="46B04A"/>
          </a:solidFill>
          <a:ln>
            <a:noFill/>
          </a:ln>
        </p:spPr>
        <p:txBody>
          <a:bodyPr/>
          <a:lstStyle/>
          <a:p>
            <a:endParaRPr/>
          </a:p>
        </p:txBody>
      </p:sp>
      <p:sp>
        <p:nvSpPr>
          <p:cNvPr id="11" name="t11"/>
          <p:cNvSpPr txBox="1"/>
          <p:nvPr/>
        </p:nvSpPr>
        <p:spPr>
          <a:xfrm>
            <a:off x="1422400" y="508000"/>
            <a:ext cx="9906000" cy="660400"/>
          </a:xfrm>
          <a:prstGeom prst="rect">
            <a:avLst/>
          </a:prstGeom>
          <a:noFill/>
        </p:spPr>
        <p:txBody>
          <a:bodyPr wrap="square" lIns="45000" tIns="27000" rIns="45000" bIns="27000" rtlCol="0" anchor="t">
            <a:normAutofit/>
          </a:bodyPr>
          <a:lstStyle/>
          <a:p>
            <a:pPr algn="l"/>
            <a:r>
              <a:rPr lang="sq-AL" sz="3000" b="1" dirty="0">
                <a:solidFill>
                  <a:srgbClr val="00602A"/>
                </a:solidFill>
              </a:rPr>
              <a:t>ANALIZA SIPAS NJËSIVE ADMINISTRATIVE</a:t>
            </a:r>
          </a:p>
        </p:txBody>
      </p:sp>
      <p:sp>
        <p:nvSpPr>
          <p:cNvPr id="12" name="s12"/>
          <p:cNvSpPr/>
          <p:nvPr/>
        </p:nvSpPr>
        <p:spPr>
          <a:xfrm>
            <a:off x="812800" y="1473200"/>
            <a:ext cx="5257800" cy="3810000"/>
          </a:xfrm>
          <a:prstGeom prst="roundRect">
            <a:avLst>
              <a:gd name="adj" fmla="val 4000"/>
            </a:avLst>
          </a:prstGeom>
          <a:solidFill>
            <a:srgbClr val="EAF6EA"/>
          </a:solidFill>
          <a:ln>
            <a:noFill/>
          </a:ln>
        </p:spPr>
        <p:txBody>
          <a:bodyPr/>
          <a:lstStyle/>
          <a:p>
            <a:endParaRPr/>
          </a:p>
        </p:txBody>
      </p:sp>
      <p:sp>
        <p:nvSpPr>
          <p:cNvPr id="13" name="s13"/>
          <p:cNvSpPr/>
          <p:nvPr/>
        </p:nvSpPr>
        <p:spPr>
          <a:xfrm>
            <a:off x="812800" y="1473200"/>
            <a:ext cx="5257800" cy="584200"/>
          </a:xfrm>
          <a:prstGeom prst="roundRect">
            <a:avLst>
              <a:gd name="adj" fmla="val 16000"/>
            </a:avLst>
          </a:prstGeom>
          <a:solidFill>
            <a:srgbClr val="007A33"/>
          </a:solidFill>
          <a:ln>
            <a:noFill/>
          </a:ln>
        </p:spPr>
        <p:txBody>
          <a:bodyPr/>
          <a:lstStyle/>
          <a:p>
            <a:endParaRPr/>
          </a:p>
        </p:txBody>
      </p:sp>
      <p:sp>
        <p:nvSpPr>
          <p:cNvPr id="14" name="t14"/>
          <p:cNvSpPr txBox="1"/>
          <p:nvPr/>
        </p:nvSpPr>
        <p:spPr>
          <a:xfrm>
            <a:off x="812800" y="1524000"/>
            <a:ext cx="5257800" cy="508000"/>
          </a:xfrm>
          <a:prstGeom prst="rect">
            <a:avLst/>
          </a:prstGeom>
          <a:noFill/>
        </p:spPr>
        <p:txBody>
          <a:bodyPr wrap="square" lIns="45000" tIns="27000" rIns="45000" bIns="27000" rtlCol="0" anchor="ctr">
            <a:normAutofit/>
          </a:bodyPr>
          <a:lstStyle/>
          <a:p>
            <a:pPr algn="ctr"/>
            <a:r>
              <a:rPr lang="sq-AL" sz="2400" b="1" dirty="0">
                <a:solidFill>
                  <a:srgbClr val="FFFFFF"/>
                </a:solidFill>
              </a:rPr>
              <a:t>ZONA URBANE</a:t>
            </a:r>
          </a:p>
        </p:txBody>
      </p:sp>
      <p:sp>
        <p:nvSpPr>
          <p:cNvPr id="15" name="t15"/>
          <p:cNvSpPr txBox="1"/>
          <p:nvPr/>
        </p:nvSpPr>
        <p:spPr>
          <a:xfrm>
            <a:off x="990600" y="2209800"/>
            <a:ext cx="4902200" cy="3022600"/>
          </a:xfrm>
          <a:prstGeom prst="rect">
            <a:avLst/>
          </a:prstGeom>
          <a:noFill/>
        </p:spPr>
        <p:txBody>
          <a:bodyPr wrap="square" lIns="45000" tIns="27000" rIns="45000" bIns="27000" rtlCol="0" anchor="t">
            <a:normAutofit/>
          </a:bodyPr>
          <a:lstStyle/>
          <a:p>
            <a:pPr marL="157480" indent="-157480">
              <a:spcBef>
                <a:spcPts val="500"/>
              </a:spcBef>
              <a:buFont typeface="Arial"/>
              <a:buChar char="•"/>
            </a:pPr>
            <a:r>
              <a:rPr lang="sq-AL" dirty="0">
                <a:solidFill>
                  <a:srgbClr val="1D1D1B"/>
                </a:solidFill>
              </a:rPr>
              <a:t>Njësitë: Çorovodë dhe Qendër Skrapar</a:t>
            </a:r>
          </a:p>
          <a:p>
            <a:pPr marL="157480" indent="-157480">
              <a:spcBef>
                <a:spcPts val="500"/>
              </a:spcBef>
              <a:buFont typeface="Arial"/>
              <a:buChar char="•"/>
            </a:pPr>
            <a:r>
              <a:rPr lang="sq-AL" dirty="0">
                <a:solidFill>
                  <a:srgbClr val="1D1D1B"/>
                </a:solidFill>
              </a:rPr>
              <a:t>Institucione qendrore me numrin më të madh të nxënësve</a:t>
            </a:r>
          </a:p>
          <a:p>
            <a:pPr marL="157480" indent="-157480">
              <a:spcBef>
                <a:spcPts val="500"/>
              </a:spcBef>
              <a:buFont typeface="Arial"/>
              <a:buChar char="•"/>
            </a:pPr>
            <a:r>
              <a:rPr lang="sq-AL" dirty="0">
                <a:solidFill>
                  <a:srgbClr val="1D1D1B"/>
                </a:solidFill>
              </a:rPr>
              <a:t>Staf më i plotë dhe kushte më të mira organizative</a:t>
            </a:r>
          </a:p>
          <a:p>
            <a:pPr marL="157480" indent="-157480">
              <a:spcBef>
                <a:spcPts val="500"/>
              </a:spcBef>
              <a:buFont typeface="Arial"/>
              <a:buChar char="•"/>
            </a:pPr>
            <a:r>
              <a:rPr lang="sq-AL" dirty="0">
                <a:solidFill>
                  <a:srgbClr val="1D1D1B"/>
                </a:solidFill>
              </a:rPr>
              <a:t>Nevoja kryesore: siguri, kamera, pajisje TIK dhe mirëmbajtje</a:t>
            </a:r>
          </a:p>
        </p:txBody>
      </p:sp>
      <p:sp>
        <p:nvSpPr>
          <p:cNvPr id="16" name="s16"/>
          <p:cNvSpPr/>
          <p:nvPr/>
        </p:nvSpPr>
        <p:spPr>
          <a:xfrm>
            <a:off x="6223000" y="1473200"/>
            <a:ext cx="5156200" cy="3810000"/>
          </a:xfrm>
          <a:prstGeom prst="roundRect">
            <a:avLst>
              <a:gd name="adj" fmla="val 4000"/>
            </a:avLst>
          </a:prstGeom>
          <a:solidFill>
            <a:srgbClr val="EAF6EA"/>
          </a:solidFill>
          <a:ln>
            <a:noFill/>
          </a:ln>
        </p:spPr>
        <p:txBody>
          <a:bodyPr/>
          <a:lstStyle/>
          <a:p>
            <a:endParaRPr/>
          </a:p>
        </p:txBody>
      </p:sp>
      <p:sp>
        <p:nvSpPr>
          <p:cNvPr id="17" name="s17"/>
          <p:cNvSpPr/>
          <p:nvPr/>
        </p:nvSpPr>
        <p:spPr>
          <a:xfrm>
            <a:off x="6223000" y="1473200"/>
            <a:ext cx="5156200" cy="584200"/>
          </a:xfrm>
          <a:prstGeom prst="roundRect">
            <a:avLst>
              <a:gd name="adj" fmla="val 16000"/>
            </a:avLst>
          </a:prstGeom>
          <a:solidFill>
            <a:srgbClr val="2E8B3D"/>
          </a:solidFill>
          <a:ln>
            <a:noFill/>
          </a:ln>
        </p:spPr>
        <p:txBody>
          <a:bodyPr/>
          <a:lstStyle/>
          <a:p>
            <a:endParaRPr sz="2400"/>
          </a:p>
        </p:txBody>
      </p:sp>
      <p:sp>
        <p:nvSpPr>
          <p:cNvPr id="18" name="t18"/>
          <p:cNvSpPr txBox="1"/>
          <p:nvPr/>
        </p:nvSpPr>
        <p:spPr>
          <a:xfrm>
            <a:off x="6223000" y="1524000"/>
            <a:ext cx="5156200" cy="508000"/>
          </a:xfrm>
          <a:prstGeom prst="rect">
            <a:avLst/>
          </a:prstGeom>
          <a:noFill/>
        </p:spPr>
        <p:txBody>
          <a:bodyPr wrap="square" lIns="45000" tIns="27000" rIns="45000" bIns="27000" rtlCol="0" anchor="ctr">
            <a:normAutofit/>
          </a:bodyPr>
          <a:lstStyle/>
          <a:p>
            <a:pPr algn="ctr"/>
            <a:r>
              <a:rPr lang="sq-AL" sz="1700" b="1" dirty="0">
                <a:solidFill>
                  <a:srgbClr val="FFFFFF"/>
                </a:solidFill>
              </a:rPr>
              <a:t>ZONA RURALE DHE MALORE</a:t>
            </a:r>
          </a:p>
        </p:txBody>
      </p:sp>
      <p:sp>
        <p:nvSpPr>
          <p:cNvPr id="19" name="t19"/>
          <p:cNvSpPr txBox="1"/>
          <p:nvPr/>
        </p:nvSpPr>
        <p:spPr>
          <a:xfrm>
            <a:off x="6400800" y="2209800"/>
            <a:ext cx="4800600" cy="3022600"/>
          </a:xfrm>
          <a:prstGeom prst="rect">
            <a:avLst/>
          </a:prstGeom>
          <a:noFill/>
        </p:spPr>
        <p:txBody>
          <a:bodyPr wrap="square" lIns="45000" tIns="27000" rIns="45000" bIns="27000" rtlCol="0" anchor="t">
            <a:normAutofit/>
          </a:bodyPr>
          <a:lstStyle/>
          <a:p>
            <a:pPr marL="157480" indent="-157480">
              <a:spcBef>
                <a:spcPts val="500"/>
              </a:spcBef>
              <a:buFont typeface="Arial"/>
              <a:buChar char="•"/>
            </a:pPr>
            <a:r>
              <a:rPr lang="sq-AL" dirty="0">
                <a:solidFill>
                  <a:srgbClr val="1D1D1B"/>
                </a:solidFill>
              </a:rPr>
              <a:t>7 njësi: Bogovë, Gjerbës, Leshnjë, Potom, Çepan, Zhepë, Vëndreshë</a:t>
            </a:r>
          </a:p>
          <a:p>
            <a:pPr marL="157480" indent="-157480">
              <a:spcBef>
                <a:spcPts val="500"/>
              </a:spcBef>
              <a:buFont typeface="Arial"/>
              <a:buChar char="•"/>
            </a:pPr>
            <a:r>
              <a:rPr lang="sq-AL" dirty="0">
                <a:solidFill>
                  <a:srgbClr val="1D1D1B"/>
                </a:solidFill>
              </a:rPr>
              <a:t>Shkolla dhe grupe të vogla, të shpërndara në fshatra</a:t>
            </a:r>
          </a:p>
          <a:p>
            <a:pPr marL="157480" indent="-157480">
              <a:spcBef>
                <a:spcPts val="500"/>
              </a:spcBef>
              <a:buFont typeface="Arial"/>
              <a:buChar char="•"/>
            </a:pPr>
            <a:r>
              <a:rPr lang="sq-AL" dirty="0">
                <a:solidFill>
                  <a:srgbClr val="1D1D1B"/>
                </a:solidFill>
              </a:rPr>
              <a:t>Nevoja bazë: tualete, ujë, energji, rrethim, ndriçim, fikëse</a:t>
            </a:r>
          </a:p>
          <a:p>
            <a:pPr marL="157480" indent="-157480">
              <a:spcBef>
                <a:spcPts val="500"/>
              </a:spcBef>
              <a:buFont typeface="Arial"/>
              <a:buChar char="•"/>
            </a:pPr>
            <a:r>
              <a:rPr lang="sq-AL" dirty="0">
                <a:solidFill>
                  <a:srgbClr val="1D1D1B"/>
                </a:solidFill>
              </a:rPr>
              <a:t>Transporti dhe konvikti si mekanizma aksesi</a:t>
            </a:r>
          </a:p>
        </p:txBody>
      </p:sp>
      <p:sp>
        <p:nvSpPr>
          <p:cNvPr id="20" name="s20"/>
          <p:cNvSpPr/>
          <p:nvPr/>
        </p:nvSpPr>
        <p:spPr>
          <a:xfrm>
            <a:off x="812800" y="5461000"/>
            <a:ext cx="10566400" cy="838200"/>
          </a:xfrm>
          <a:prstGeom prst="roundRect">
            <a:avLst>
              <a:gd name="adj" fmla="val 14000"/>
            </a:avLst>
          </a:prstGeom>
          <a:solidFill>
            <a:srgbClr val="00602A"/>
          </a:solidFill>
          <a:ln>
            <a:noFill/>
          </a:ln>
        </p:spPr>
        <p:txBody>
          <a:bodyPr/>
          <a:lstStyle/>
          <a:p>
            <a:endParaRPr/>
          </a:p>
        </p:txBody>
      </p:sp>
      <p:sp>
        <p:nvSpPr>
          <p:cNvPr id="21" name="t21"/>
          <p:cNvSpPr txBox="1"/>
          <p:nvPr/>
        </p:nvSpPr>
        <p:spPr>
          <a:xfrm>
            <a:off x="1016000" y="5461000"/>
            <a:ext cx="10160000" cy="838200"/>
          </a:xfrm>
          <a:prstGeom prst="rect">
            <a:avLst/>
          </a:prstGeom>
          <a:noFill/>
        </p:spPr>
        <p:txBody>
          <a:bodyPr wrap="square" lIns="45000" tIns="27000" rIns="45000" bIns="27000" rtlCol="0" anchor="ctr">
            <a:normAutofit/>
          </a:bodyPr>
          <a:lstStyle/>
          <a:p>
            <a:pPr algn="ctr"/>
            <a:r>
              <a:rPr lang="sq-AL" sz="2000" b="1" dirty="0">
                <a:solidFill>
                  <a:srgbClr val="FFFFFF"/>
                </a:solidFill>
              </a:rPr>
              <a:t>Aksesi nuk matet vetëm me numrin e fëmijëve — çdo njësi trajtohet sipas nevojës reale në territor.</a:t>
            </a:r>
          </a:p>
        </p:txBody>
      </p:sp>
      <p:pic>
        <p:nvPicPr>
          <p:cNvPr id="5" name="Picture 4">
            <a:extLst>
              <a:ext uri="{FF2B5EF4-FFF2-40B4-BE49-F238E27FC236}">
                <a16:creationId xmlns:a16="http://schemas.microsoft.com/office/drawing/2014/main" id="{B9FF1569-2DF7-D8EB-8FBF-F10264BCC854}"/>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3532432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348747AF-A589-4CC1-BDEF-D3BE34140707}"/>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4B388959-97FE-4CAF-90FA-059DCEBDBDDE}"/>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BF0FD8F6-1936-4D40-BFE3-7868290E85EC}"/>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s10"/>
          <p:cNvSpPr/>
          <p:nvPr/>
        </p:nvSpPr>
        <p:spPr>
          <a:xfrm>
            <a:off x="1016000" y="558800"/>
            <a:ext cx="381000" cy="381000"/>
          </a:xfrm>
          <a:prstGeom prst="star5">
            <a:avLst/>
          </a:prstGeom>
          <a:solidFill>
            <a:srgbClr val="35D65A"/>
          </a:solidFill>
          <a:ln>
            <a:noFill/>
          </a:ln>
        </p:spPr>
        <p:txBody>
          <a:bodyPr/>
          <a:lstStyle/>
          <a:p>
            <a:endParaRPr/>
          </a:p>
        </p:txBody>
      </p:sp>
      <p:sp>
        <p:nvSpPr>
          <p:cNvPr id="11" name="t11"/>
          <p:cNvSpPr txBox="1"/>
          <p:nvPr/>
        </p:nvSpPr>
        <p:spPr>
          <a:xfrm>
            <a:off x="1473200" y="508000"/>
            <a:ext cx="10160000" cy="660400"/>
          </a:xfrm>
          <a:prstGeom prst="rect">
            <a:avLst/>
          </a:prstGeom>
          <a:noFill/>
        </p:spPr>
        <p:txBody>
          <a:bodyPr wrap="square" lIns="36000" tIns="18000" rIns="36000" bIns="18000" rtlCol="0" anchor="t">
            <a:normAutofit/>
          </a:bodyPr>
          <a:lstStyle/>
          <a:p>
            <a:pPr algn="l"/>
            <a:r>
              <a:rPr lang="sq-AL" sz="2800" b="1" dirty="0">
                <a:solidFill>
                  <a:srgbClr val="00602A"/>
                </a:solidFill>
              </a:rPr>
              <a:t>QENDRA KULTURORE E FËMIJËVE “MELEQ STARAVECKA”</a:t>
            </a:r>
          </a:p>
        </p:txBody>
      </p:sp>
      <p:sp>
        <p:nvSpPr>
          <p:cNvPr id="12" name="s12"/>
          <p:cNvSpPr/>
          <p:nvPr/>
        </p:nvSpPr>
        <p:spPr>
          <a:xfrm>
            <a:off x="812800" y="1422400"/>
            <a:ext cx="2540000" cy="1244600"/>
          </a:xfrm>
          <a:prstGeom prst="roundRect">
            <a:avLst>
              <a:gd name="adj" fmla="val 8000"/>
            </a:avLst>
          </a:prstGeom>
          <a:solidFill>
            <a:srgbClr val="EAF6EA"/>
          </a:solidFill>
          <a:ln>
            <a:noFill/>
          </a:ln>
        </p:spPr>
        <p:txBody>
          <a:bodyPr/>
          <a:lstStyle/>
          <a:p>
            <a:endParaRPr/>
          </a:p>
        </p:txBody>
      </p:sp>
      <p:sp>
        <p:nvSpPr>
          <p:cNvPr id="13" name="t13"/>
          <p:cNvSpPr txBox="1"/>
          <p:nvPr/>
        </p:nvSpPr>
        <p:spPr>
          <a:xfrm>
            <a:off x="812800" y="1524000"/>
            <a:ext cx="2540000" cy="660400"/>
          </a:xfrm>
          <a:prstGeom prst="rect">
            <a:avLst/>
          </a:prstGeom>
          <a:noFill/>
        </p:spPr>
        <p:txBody>
          <a:bodyPr wrap="square" lIns="36000" tIns="18000" rIns="36000" bIns="18000" rtlCol="0" anchor="ctr">
            <a:normAutofit/>
          </a:bodyPr>
          <a:lstStyle/>
          <a:p>
            <a:pPr algn="ctr"/>
            <a:r>
              <a:rPr lang="sq-AL" sz="3200" b="1" dirty="0">
                <a:solidFill>
                  <a:srgbClr val="007A33"/>
                </a:solidFill>
              </a:rPr>
              <a:t>11</a:t>
            </a:r>
          </a:p>
        </p:txBody>
      </p:sp>
      <p:sp>
        <p:nvSpPr>
          <p:cNvPr id="14" name="t14"/>
          <p:cNvSpPr txBox="1"/>
          <p:nvPr/>
        </p:nvSpPr>
        <p:spPr>
          <a:xfrm>
            <a:off x="812800" y="2133600"/>
            <a:ext cx="2540000" cy="508000"/>
          </a:xfrm>
          <a:prstGeom prst="rect">
            <a:avLst/>
          </a:prstGeom>
          <a:noFill/>
        </p:spPr>
        <p:txBody>
          <a:bodyPr wrap="square" lIns="36000" tIns="18000" rIns="36000" bIns="18000" rtlCol="0" anchor="ctr">
            <a:normAutofit/>
          </a:bodyPr>
          <a:lstStyle/>
          <a:p>
            <a:pPr algn="ctr"/>
            <a:r>
              <a:rPr lang="sq-AL" sz="1600" dirty="0">
                <a:solidFill>
                  <a:srgbClr val="1D1D1B"/>
                </a:solidFill>
              </a:rPr>
              <a:t>Kurse aktive</a:t>
            </a:r>
          </a:p>
        </p:txBody>
      </p:sp>
      <p:sp>
        <p:nvSpPr>
          <p:cNvPr id="15" name="s15"/>
          <p:cNvSpPr/>
          <p:nvPr/>
        </p:nvSpPr>
        <p:spPr>
          <a:xfrm>
            <a:off x="3530600" y="1422400"/>
            <a:ext cx="2540000" cy="1244600"/>
          </a:xfrm>
          <a:prstGeom prst="roundRect">
            <a:avLst>
              <a:gd name="adj" fmla="val 8000"/>
            </a:avLst>
          </a:prstGeom>
          <a:solidFill>
            <a:srgbClr val="EAF6EA"/>
          </a:solidFill>
          <a:ln>
            <a:noFill/>
          </a:ln>
        </p:spPr>
        <p:txBody>
          <a:bodyPr/>
          <a:lstStyle/>
          <a:p>
            <a:endParaRPr/>
          </a:p>
        </p:txBody>
      </p:sp>
      <p:sp>
        <p:nvSpPr>
          <p:cNvPr id="16" name="t16"/>
          <p:cNvSpPr txBox="1"/>
          <p:nvPr/>
        </p:nvSpPr>
        <p:spPr>
          <a:xfrm>
            <a:off x="3530600" y="1524000"/>
            <a:ext cx="2540000" cy="660400"/>
          </a:xfrm>
          <a:prstGeom prst="rect">
            <a:avLst/>
          </a:prstGeom>
          <a:noFill/>
        </p:spPr>
        <p:txBody>
          <a:bodyPr wrap="square" lIns="36000" tIns="18000" rIns="36000" bIns="18000" rtlCol="0" anchor="ctr">
            <a:normAutofit/>
          </a:bodyPr>
          <a:lstStyle/>
          <a:p>
            <a:pPr algn="ctr"/>
            <a:r>
              <a:rPr lang="sq-AL" sz="3200" b="1" dirty="0">
                <a:solidFill>
                  <a:srgbClr val="007A33"/>
                </a:solidFill>
              </a:rPr>
              <a:t>204</a:t>
            </a:r>
          </a:p>
        </p:txBody>
      </p:sp>
      <p:sp>
        <p:nvSpPr>
          <p:cNvPr id="17" name="t17"/>
          <p:cNvSpPr txBox="1"/>
          <p:nvPr/>
        </p:nvSpPr>
        <p:spPr>
          <a:xfrm>
            <a:off x="3530600" y="2133600"/>
            <a:ext cx="2540000" cy="508000"/>
          </a:xfrm>
          <a:prstGeom prst="rect">
            <a:avLst/>
          </a:prstGeom>
          <a:noFill/>
        </p:spPr>
        <p:txBody>
          <a:bodyPr wrap="square" lIns="36000" tIns="18000" rIns="36000" bIns="18000" rtlCol="0" anchor="ctr">
            <a:normAutofit/>
          </a:bodyPr>
          <a:lstStyle/>
          <a:p>
            <a:pPr algn="ctr"/>
            <a:r>
              <a:rPr lang="sq-AL" sz="1600" dirty="0">
                <a:solidFill>
                  <a:srgbClr val="1D1D1B"/>
                </a:solidFill>
              </a:rPr>
              <a:t>Regjistrime në kurse</a:t>
            </a:r>
          </a:p>
        </p:txBody>
      </p:sp>
      <p:sp>
        <p:nvSpPr>
          <p:cNvPr id="18" name="s18"/>
          <p:cNvSpPr/>
          <p:nvPr/>
        </p:nvSpPr>
        <p:spPr>
          <a:xfrm>
            <a:off x="6248400" y="1422400"/>
            <a:ext cx="2540000" cy="1244600"/>
          </a:xfrm>
          <a:prstGeom prst="roundRect">
            <a:avLst>
              <a:gd name="adj" fmla="val 8000"/>
            </a:avLst>
          </a:prstGeom>
          <a:solidFill>
            <a:srgbClr val="EAF6EA"/>
          </a:solidFill>
          <a:ln>
            <a:noFill/>
          </a:ln>
        </p:spPr>
        <p:txBody>
          <a:bodyPr/>
          <a:lstStyle/>
          <a:p>
            <a:endParaRPr/>
          </a:p>
        </p:txBody>
      </p:sp>
      <p:sp>
        <p:nvSpPr>
          <p:cNvPr id="19" name="t19"/>
          <p:cNvSpPr txBox="1"/>
          <p:nvPr/>
        </p:nvSpPr>
        <p:spPr>
          <a:xfrm>
            <a:off x="6248400" y="1524000"/>
            <a:ext cx="2540000" cy="660400"/>
          </a:xfrm>
          <a:prstGeom prst="rect">
            <a:avLst/>
          </a:prstGeom>
          <a:noFill/>
        </p:spPr>
        <p:txBody>
          <a:bodyPr wrap="square" lIns="36000" tIns="18000" rIns="36000" bIns="18000" rtlCol="0" anchor="ctr">
            <a:normAutofit/>
          </a:bodyPr>
          <a:lstStyle/>
          <a:p>
            <a:pPr algn="ctr"/>
            <a:r>
              <a:rPr lang="sq-AL" sz="3200" b="1" dirty="0">
                <a:solidFill>
                  <a:srgbClr val="007A33"/>
                </a:solidFill>
              </a:rPr>
              <a:t>18.5</a:t>
            </a:r>
          </a:p>
        </p:txBody>
      </p:sp>
      <p:sp>
        <p:nvSpPr>
          <p:cNvPr id="20" name="t20"/>
          <p:cNvSpPr txBox="1"/>
          <p:nvPr/>
        </p:nvSpPr>
        <p:spPr>
          <a:xfrm>
            <a:off x="6248400" y="2133600"/>
            <a:ext cx="2540000" cy="508000"/>
          </a:xfrm>
          <a:prstGeom prst="rect">
            <a:avLst/>
          </a:prstGeom>
          <a:noFill/>
        </p:spPr>
        <p:txBody>
          <a:bodyPr wrap="square" lIns="36000" tIns="18000" rIns="36000" bIns="18000" rtlCol="0" anchor="ctr">
            <a:normAutofit/>
          </a:bodyPr>
          <a:lstStyle/>
          <a:p>
            <a:pPr algn="ctr"/>
            <a:r>
              <a:rPr lang="sq-AL" sz="1600" dirty="0">
                <a:solidFill>
                  <a:srgbClr val="1D1D1B"/>
                </a:solidFill>
              </a:rPr>
              <a:t>Mesatare për kurs</a:t>
            </a:r>
          </a:p>
        </p:txBody>
      </p:sp>
      <p:sp>
        <p:nvSpPr>
          <p:cNvPr id="21" name="s21"/>
          <p:cNvSpPr/>
          <p:nvPr/>
        </p:nvSpPr>
        <p:spPr>
          <a:xfrm>
            <a:off x="8966200" y="1422400"/>
            <a:ext cx="2540000" cy="1244600"/>
          </a:xfrm>
          <a:prstGeom prst="roundRect">
            <a:avLst>
              <a:gd name="adj" fmla="val 8000"/>
            </a:avLst>
          </a:prstGeom>
          <a:solidFill>
            <a:srgbClr val="EAF6EA"/>
          </a:solidFill>
          <a:ln>
            <a:noFill/>
          </a:ln>
        </p:spPr>
        <p:txBody>
          <a:bodyPr/>
          <a:lstStyle/>
          <a:p>
            <a:endParaRPr/>
          </a:p>
        </p:txBody>
      </p:sp>
      <p:sp>
        <p:nvSpPr>
          <p:cNvPr id="22" name="t22"/>
          <p:cNvSpPr txBox="1"/>
          <p:nvPr/>
        </p:nvSpPr>
        <p:spPr>
          <a:xfrm>
            <a:off x="8966200" y="1524000"/>
            <a:ext cx="2540000" cy="660400"/>
          </a:xfrm>
          <a:prstGeom prst="rect">
            <a:avLst/>
          </a:prstGeom>
          <a:noFill/>
        </p:spPr>
        <p:txBody>
          <a:bodyPr wrap="square" lIns="36000" tIns="18000" rIns="36000" bIns="18000" rtlCol="0" anchor="ctr">
            <a:normAutofit/>
          </a:bodyPr>
          <a:lstStyle/>
          <a:p>
            <a:pPr algn="ctr"/>
            <a:r>
              <a:rPr lang="sq-AL" sz="3200" b="1" dirty="0">
                <a:solidFill>
                  <a:srgbClr val="007A33"/>
                </a:solidFill>
              </a:rPr>
              <a:t>4</a:t>
            </a:r>
          </a:p>
        </p:txBody>
      </p:sp>
      <p:sp>
        <p:nvSpPr>
          <p:cNvPr id="23" name="t23"/>
          <p:cNvSpPr txBox="1"/>
          <p:nvPr/>
        </p:nvSpPr>
        <p:spPr>
          <a:xfrm>
            <a:off x="8966200" y="2133600"/>
            <a:ext cx="2540000" cy="508000"/>
          </a:xfrm>
          <a:prstGeom prst="rect">
            <a:avLst/>
          </a:prstGeom>
          <a:noFill/>
        </p:spPr>
        <p:txBody>
          <a:bodyPr wrap="square" lIns="36000" tIns="18000" rIns="36000" bIns="18000" rtlCol="0" anchor="ctr">
            <a:normAutofit/>
          </a:bodyPr>
          <a:lstStyle/>
          <a:p>
            <a:pPr algn="ctr"/>
            <a:r>
              <a:rPr lang="sq-AL" sz="1600" dirty="0">
                <a:solidFill>
                  <a:srgbClr val="1D1D1B"/>
                </a:solidFill>
              </a:rPr>
              <a:t>Kurse me 20+ regjistrime</a:t>
            </a:r>
          </a:p>
        </p:txBody>
      </p:sp>
      <p:sp>
        <p:nvSpPr>
          <p:cNvPr id="24" name="t24"/>
          <p:cNvSpPr txBox="1"/>
          <p:nvPr/>
        </p:nvSpPr>
        <p:spPr>
          <a:xfrm>
            <a:off x="812800" y="2844800"/>
            <a:ext cx="10160000" cy="355600"/>
          </a:xfrm>
          <a:prstGeom prst="rect">
            <a:avLst/>
          </a:prstGeom>
          <a:noFill/>
        </p:spPr>
        <p:txBody>
          <a:bodyPr wrap="square" lIns="36000" tIns="18000" rIns="36000" bIns="18000" rtlCol="0" anchor="t">
            <a:normAutofit/>
          </a:bodyPr>
          <a:lstStyle/>
          <a:p>
            <a:pPr algn="l"/>
            <a:r>
              <a:rPr lang="sq-AL" sz="1600" b="1" dirty="0">
                <a:solidFill>
                  <a:srgbClr val="2E8B3D"/>
                </a:solidFill>
              </a:rPr>
              <a:t>Fushat e aktiviteteve:</a:t>
            </a:r>
          </a:p>
        </p:txBody>
      </p:sp>
      <p:sp>
        <p:nvSpPr>
          <p:cNvPr id="25" name="s25"/>
          <p:cNvSpPr/>
          <p:nvPr/>
        </p:nvSpPr>
        <p:spPr>
          <a:xfrm>
            <a:off x="812800" y="3276600"/>
            <a:ext cx="1600200" cy="457200"/>
          </a:xfrm>
          <a:prstGeom prst="roundRect">
            <a:avLst>
              <a:gd name="adj" fmla="val 50000"/>
            </a:avLst>
          </a:prstGeom>
          <a:solidFill>
            <a:srgbClr val="007A33"/>
          </a:solidFill>
          <a:ln>
            <a:noFill/>
          </a:ln>
        </p:spPr>
        <p:txBody>
          <a:bodyPr/>
          <a:lstStyle/>
          <a:p>
            <a:endParaRPr/>
          </a:p>
        </p:txBody>
      </p:sp>
      <p:sp>
        <p:nvSpPr>
          <p:cNvPr id="26" name="t26"/>
          <p:cNvSpPr txBox="1"/>
          <p:nvPr/>
        </p:nvSpPr>
        <p:spPr>
          <a:xfrm>
            <a:off x="812800" y="3276600"/>
            <a:ext cx="1600200" cy="457200"/>
          </a:xfrm>
          <a:prstGeom prst="rect">
            <a:avLst/>
          </a:prstGeom>
          <a:noFill/>
        </p:spPr>
        <p:txBody>
          <a:bodyPr wrap="square" lIns="36000" tIns="18000" rIns="36000" bIns="18000" rtlCol="0" anchor="ctr">
            <a:normAutofit/>
          </a:bodyPr>
          <a:lstStyle/>
          <a:p>
            <a:pPr algn="ctr"/>
            <a:r>
              <a:rPr lang="sq-AL" b="1" dirty="0">
                <a:solidFill>
                  <a:srgbClr val="FFFFFF"/>
                </a:solidFill>
              </a:rPr>
              <a:t>Dramatizim</a:t>
            </a:r>
          </a:p>
        </p:txBody>
      </p:sp>
      <p:sp>
        <p:nvSpPr>
          <p:cNvPr id="27" name="s27"/>
          <p:cNvSpPr/>
          <p:nvPr/>
        </p:nvSpPr>
        <p:spPr>
          <a:xfrm>
            <a:off x="2565400" y="3276600"/>
            <a:ext cx="1016000" cy="457200"/>
          </a:xfrm>
          <a:prstGeom prst="roundRect">
            <a:avLst>
              <a:gd name="adj" fmla="val 50000"/>
            </a:avLst>
          </a:prstGeom>
          <a:solidFill>
            <a:srgbClr val="46B04A"/>
          </a:solidFill>
          <a:ln>
            <a:noFill/>
          </a:ln>
        </p:spPr>
        <p:txBody>
          <a:bodyPr/>
          <a:lstStyle/>
          <a:p>
            <a:endParaRPr/>
          </a:p>
        </p:txBody>
      </p:sp>
      <p:sp>
        <p:nvSpPr>
          <p:cNvPr id="28" name="t28"/>
          <p:cNvSpPr txBox="1"/>
          <p:nvPr/>
        </p:nvSpPr>
        <p:spPr>
          <a:xfrm>
            <a:off x="2565400" y="3276600"/>
            <a:ext cx="1016000" cy="457200"/>
          </a:xfrm>
          <a:prstGeom prst="rect">
            <a:avLst/>
          </a:prstGeom>
          <a:noFill/>
        </p:spPr>
        <p:txBody>
          <a:bodyPr wrap="square" lIns="36000" tIns="18000" rIns="36000" bIns="18000" rtlCol="0" anchor="ctr">
            <a:normAutofit/>
          </a:bodyPr>
          <a:lstStyle/>
          <a:p>
            <a:pPr algn="ctr"/>
            <a:r>
              <a:rPr lang="sq-AL" b="1" dirty="0">
                <a:solidFill>
                  <a:srgbClr val="FFFFFF"/>
                </a:solidFill>
              </a:rPr>
              <a:t>Valle</a:t>
            </a:r>
          </a:p>
        </p:txBody>
      </p:sp>
      <p:sp>
        <p:nvSpPr>
          <p:cNvPr id="29" name="s29"/>
          <p:cNvSpPr/>
          <p:nvPr/>
        </p:nvSpPr>
        <p:spPr>
          <a:xfrm>
            <a:off x="3733800" y="3276600"/>
            <a:ext cx="1955800" cy="457200"/>
          </a:xfrm>
          <a:prstGeom prst="roundRect">
            <a:avLst>
              <a:gd name="adj" fmla="val 50000"/>
            </a:avLst>
          </a:prstGeom>
          <a:solidFill>
            <a:srgbClr val="2E8B3D"/>
          </a:solidFill>
          <a:ln>
            <a:noFill/>
          </a:ln>
        </p:spPr>
        <p:txBody>
          <a:bodyPr/>
          <a:lstStyle/>
          <a:p>
            <a:endParaRPr/>
          </a:p>
        </p:txBody>
      </p:sp>
      <p:sp>
        <p:nvSpPr>
          <p:cNvPr id="30" name="t30"/>
          <p:cNvSpPr txBox="1"/>
          <p:nvPr/>
        </p:nvSpPr>
        <p:spPr>
          <a:xfrm>
            <a:off x="3733800" y="3276600"/>
            <a:ext cx="1955800" cy="457200"/>
          </a:xfrm>
          <a:prstGeom prst="rect">
            <a:avLst/>
          </a:prstGeom>
          <a:noFill/>
        </p:spPr>
        <p:txBody>
          <a:bodyPr wrap="square" lIns="36000" tIns="18000" rIns="36000" bIns="18000" rtlCol="0" anchor="ctr">
            <a:normAutofit/>
          </a:bodyPr>
          <a:lstStyle/>
          <a:p>
            <a:pPr algn="ctr"/>
            <a:r>
              <a:rPr lang="sq-AL" b="1" dirty="0">
                <a:solidFill>
                  <a:srgbClr val="FFFFFF"/>
                </a:solidFill>
              </a:rPr>
              <a:t>Kërcim modern</a:t>
            </a:r>
          </a:p>
        </p:txBody>
      </p:sp>
      <p:sp>
        <p:nvSpPr>
          <p:cNvPr id="31" name="s31"/>
          <p:cNvSpPr/>
          <p:nvPr/>
        </p:nvSpPr>
        <p:spPr>
          <a:xfrm>
            <a:off x="5842000" y="3276600"/>
            <a:ext cx="1016000" cy="457200"/>
          </a:xfrm>
          <a:prstGeom prst="roundRect">
            <a:avLst>
              <a:gd name="adj" fmla="val 50000"/>
            </a:avLst>
          </a:prstGeom>
          <a:solidFill>
            <a:srgbClr val="007A33"/>
          </a:solidFill>
          <a:ln>
            <a:noFill/>
          </a:ln>
        </p:spPr>
        <p:txBody>
          <a:bodyPr/>
          <a:lstStyle/>
          <a:p>
            <a:endParaRPr/>
          </a:p>
        </p:txBody>
      </p:sp>
      <p:sp>
        <p:nvSpPr>
          <p:cNvPr id="32" name="t32"/>
          <p:cNvSpPr txBox="1"/>
          <p:nvPr/>
        </p:nvSpPr>
        <p:spPr>
          <a:xfrm>
            <a:off x="5842000" y="3276600"/>
            <a:ext cx="1016000" cy="457200"/>
          </a:xfrm>
          <a:prstGeom prst="rect">
            <a:avLst/>
          </a:prstGeom>
          <a:noFill/>
        </p:spPr>
        <p:txBody>
          <a:bodyPr wrap="square" lIns="36000" tIns="18000" rIns="36000" bIns="18000" rtlCol="0" anchor="ctr">
            <a:normAutofit/>
          </a:bodyPr>
          <a:lstStyle/>
          <a:p>
            <a:pPr algn="ctr"/>
            <a:r>
              <a:rPr lang="sq-AL" b="1" dirty="0">
                <a:solidFill>
                  <a:srgbClr val="FFFFFF"/>
                </a:solidFill>
              </a:rPr>
              <a:t>Këngë</a:t>
            </a:r>
          </a:p>
        </p:txBody>
      </p:sp>
      <p:sp>
        <p:nvSpPr>
          <p:cNvPr id="33" name="s33"/>
          <p:cNvSpPr/>
          <p:nvPr/>
        </p:nvSpPr>
        <p:spPr>
          <a:xfrm>
            <a:off x="7010400" y="3276600"/>
            <a:ext cx="1371600" cy="457200"/>
          </a:xfrm>
          <a:prstGeom prst="roundRect">
            <a:avLst>
              <a:gd name="adj" fmla="val 50000"/>
            </a:avLst>
          </a:prstGeom>
          <a:solidFill>
            <a:srgbClr val="46B04A"/>
          </a:solidFill>
          <a:ln>
            <a:noFill/>
          </a:ln>
        </p:spPr>
        <p:txBody>
          <a:bodyPr/>
          <a:lstStyle/>
          <a:p>
            <a:endParaRPr/>
          </a:p>
        </p:txBody>
      </p:sp>
      <p:sp>
        <p:nvSpPr>
          <p:cNvPr id="34" name="t34"/>
          <p:cNvSpPr txBox="1"/>
          <p:nvPr/>
        </p:nvSpPr>
        <p:spPr>
          <a:xfrm>
            <a:off x="7010400" y="3276600"/>
            <a:ext cx="1371600" cy="457200"/>
          </a:xfrm>
          <a:prstGeom prst="rect">
            <a:avLst/>
          </a:prstGeom>
          <a:noFill/>
        </p:spPr>
        <p:txBody>
          <a:bodyPr wrap="square" lIns="36000" tIns="18000" rIns="36000" bIns="18000" rtlCol="0" anchor="ctr">
            <a:normAutofit/>
          </a:bodyPr>
          <a:lstStyle/>
          <a:p>
            <a:pPr algn="ctr"/>
            <a:r>
              <a:rPr lang="sq-AL" b="1" dirty="0">
                <a:solidFill>
                  <a:srgbClr val="FFFFFF"/>
                </a:solidFill>
              </a:rPr>
              <a:t>Qëndisje</a:t>
            </a:r>
          </a:p>
        </p:txBody>
      </p:sp>
      <p:sp>
        <p:nvSpPr>
          <p:cNvPr id="35" name="s35"/>
          <p:cNvSpPr/>
          <p:nvPr/>
        </p:nvSpPr>
        <p:spPr>
          <a:xfrm>
            <a:off x="8534400" y="3276600"/>
            <a:ext cx="1244600" cy="457200"/>
          </a:xfrm>
          <a:prstGeom prst="roundRect">
            <a:avLst>
              <a:gd name="adj" fmla="val 50000"/>
            </a:avLst>
          </a:prstGeom>
          <a:solidFill>
            <a:srgbClr val="2E8B3D"/>
          </a:solidFill>
          <a:ln>
            <a:noFill/>
          </a:ln>
        </p:spPr>
        <p:txBody>
          <a:bodyPr/>
          <a:lstStyle/>
          <a:p>
            <a:endParaRPr/>
          </a:p>
        </p:txBody>
      </p:sp>
      <p:sp>
        <p:nvSpPr>
          <p:cNvPr id="36" name="t36"/>
          <p:cNvSpPr txBox="1"/>
          <p:nvPr/>
        </p:nvSpPr>
        <p:spPr>
          <a:xfrm>
            <a:off x="8534400" y="3276600"/>
            <a:ext cx="1244600" cy="457200"/>
          </a:xfrm>
          <a:prstGeom prst="rect">
            <a:avLst/>
          </a:prstGeom>
          <a:noFill/>
        </p:spPr>
        <p:txBody>
          <a:bodyPr wrap="square" lIns="36000" tIns="18000" rIns="36000" bIns="18000" rtlCol="0" anchor="ctr">
            <a:normAutofit/>
          </a:bodyPr>
          <a:lstStyle/>
          <a:p>
            <a:pPr algn="ctr"/>
            <a:r>
              <a:rPr lang="sq-AL" b="1" dirty="0">
                <a:solidFill>
                  <a:srgbClr val="FFFFFF"/>
                </a:solidFill>
              </a:rPr>
              <a:t>Futboll</a:t>
            </a:r>
          </a:p>
        </p:txBody>
      </p:sp>
      <p:sp>
        <p:nvSpPr>
          <p:cNvPr id="37" name="s37"/>
          <p:cNvSpPr/>
          <p:nvPr/>
        </p:nvSpPr>
        <p:spPr>
          <a:xfrm>
            <a:off x="9931400" y="3276600"/>
            <a:ext cx="1244600" cy="457200"/>
          </a:xfrm>
          <a:prstGeom prst="roundRect">
            <a:avLst>
              <a:gd name="adj" fmla="val 50000"/>
            </a:avLst>
          </a:prstGeom>
          <a:solidFill>
            <a:srgbClr val="007A33"/>
          </a:solidFill>
          <a:ln>
            <a:noFill/>
          </a:ln>
        </p:spPr>
        <p:txBody>
          <a:bodyPr/>
          <a:lstStyle/>
          <a:p>
            <a:endParaRPr/>
          </a:p>
        </p:txBody>
      </p:sp>
      <p:sp>
        <p:nvSpPr>
          <p:cNvPr id="38" name="t38"/>
          <p:cNvSpPr txBox="1"/>
          <p:nvPr/>
        </p:nvSpPr>
        <p:spPr>
          <a:xfrm>
            <a:off x="9931400" y="3276600"/>
            <a:ext cx="1244600" cy="457200"/>
          </a:xfrm>
          <a:prstGeom prst="rect">
            <a:avLst/>
          </a:prstGeom>
          <a:noFill/>
        </p:spPr>
        <p:txBody>
          <a:bodyPr wrap="square" lIns="36000" tIns="18000" rIns="36000" bIns="18000" rtlCol="0" anchor="ctr">
            <a:normAutofit/>
          </a:bodyPr>
          <a:lstStyle/>
          <a:p>
            <a:pPr algn="ctr"/>
            <a:r>
              <a:rPr lang="sq-AL" b="1" dirty="0">
                <a:solidFill>
                  <a:srgbClr val="FFFFFF"/>
                </a:solidFill>
              </a:rPr>
              <a:t>Bilardo</a:t>
            </a:r>
          </a:p>
        </p:txBody>
      </p:sp>
      <p:sp>
        <p:nvSpPr>
          <p:cNvPr id="39" name="s39"/>
          <p:cNvSpPr/>
          <p:nvPr/>
        </p:nvSpPr>
        <p:spPr>
          <a:xfrm>
            <a:off x="812800" y="3860800"/>
            <a:ext cx="901700" cy="457200"/>
          </a:xfrm>
          <a:prstGeom prst="roundRect">
            <a:avLst>
              <a:gd name="adj" fmla="val 50000"/>
            </a:avLst>
          </a:prstGeom>
          <a:solidFill>
            <a:srgbClr val="46B04A"/>
          </a:solidFill>
          <a:ln>
            <a:noFill/>
          </a:ln>
        </p:spPr>
        <p:txBody>
          <a:bodyPr/>
          <a:lstStyle/>
          <a:p>
            <a:endParaRPr/>
          </a:p>
        </p:txBody>
      </p:sp>
      <p:sp>
        <p:nvSpPr>
          <p:cNvPr id="40" name="t40"/>
          <p:cNvSpPr txBox="1"/>
          <p:nvPr/>
        </p:nvSpPr>
        <p:spPr>
          <a:xfrm>
            <a:off x="812800" y="3860800"/>
            <a:ext cx="901700" cy="457200"/>
          </a:xfrm>
          <a:prstGeom prst="rect">
            <a:avLst/>
          </a:prstGeom>
          <a:noFill/>
        </p:spPr>
        <p:txBody>
          <a:bodyPr wrap="square" lIns="36000" tIns="18000" rIns="36000" bIns="18000" rtlCol="0" anchor="ctr">
            <a:normAutofit/>
          </a:bodyPr>
          <a:lstStyle/>
          <a:p>
            <a:pPr algn="ctr"/>
            <a:r>
              <a:rPr lang="sq-AL" b="1" dirty="0">
                <a:solidFill>
                  <a:srgbClr val="FFFFFF"/>
                </a:solidFill>
              </a:rPr>
              <a:t>Shah</a:t>
            </a:r>
          </a:p>
        </p:txBody>
      </p:sp>
      <p:sp>
        <p:nvSpPr>
          <p:cNvPr id="41" name="s41"/>
          <p:cNvSpPr/>
          <p:nvPr/>
        </p:nvSpPr>
        <p:spPr>
          <a:xfrm>
            <a:off x="1866900" y="3860800"/>
            <a:ext cx="1714500" cy="457200"/>
          </a:xfrm>
          <a:prstGeom prst="roundRect">
            <a:avLst>
              <a:gd name="adj" fmla="val 50000"/>
            </a:avLst>
          </a:prstGeom>
          <a:solidFill>
            <a:srgbClr val="2E8B3D"/>
          </a:solidFill>
          <a:ln>
            <a:noFill/>
          </a:ln>
        </p:spPr>
        <p:txBody>
          <a:bodyPr/>
          <a:lstStyle/>
          <a:p>
            <a:endParaRPr/>
          </a:p>
        </p:txBody>
      </p:sp>
      <p:sp>
        <p:nvSpPr>
          <p:cNvPr id="42" name="t42"/>
          <p:cNvSpPr txBox="1"/>
          <p:nvPr/>
        </p:nvSpPr>
        <p:spPr>
          <a:xfrm>
            <a:off x="1866900" y="3860800"/>
            <a:ext cx="1714500" cy="457200"/>
          </a:xfrm>
          <a:prstGeom prst="rect">
            <a:avLst/>
          </a:prstGeom>
          <a:noFill/>
        </p:spPr>
        <p:txBody>
          <a:bodyPr wrap="square" lIns="36000" tIns="18000" rIns="36000" bIns="18000" rtlCol="0" anchor="ctr">
            <a:normAutofit/>
          </a:bodyPr>
          <a:lstStyle/>
          <a:p>
            <a:pPr algn="ctr"/>
            <a:r>
              <a:rPr lang="sq-AL" b="1" dirty="0">
                <a:solidFill>
                  <a:srgbClr val="FFFFFF"/>
                </a:solidFill>
              </a:rPr>
              <a:t>Interpretim</a:t>
            </a:r>
          </a:p>
        </p:txBody>
      </p:sp>
      <p:sp>
        <p:nvSpPr>
          <p:cNvPr id="43" name="s43"/>
          <p:cNvSpPr/>
          <p:nvPr/>
        </p:nvSpPr>
        <p:spPr>
          <a:xfrm>
            <a:off x="3733800" y="3860800"/>
            <a:ext cx="1485900" cy="457200"/>
          </a:xfrm>
          <a:prstGeom prst="roundRect">
            <a:avLst>
              <a:gd name="adj" fmla="val 50000"/>
            </a:avLst>
          </a:prstGeom>
          <a:solidFill>
            <a:srgbClr val="007A33"/>
          </a:solidFill>
          <a:ln>
            <a:noFill/>
          </a:ln>
        </p:spPr>
        <p:txBody>
          <a:bodyPr/>
          <a:lstStyle/>
          <a:p>
            <a:endParaRPr/>
          </a:p>
        </p:txBody>
      </p:sp>
      <p:sp>
        <p:nvSpPr>
          <p:cNvPr id="44" name="t44"/>
          <p:cNvSpPr txBox="1"/>
          <p:nvPr/>
        </p:nvSpPr>
        <p:spPr>
          <a:xfrm>
            <a:off x="3733800" y="3860800"/>
            <a:ext cx="1485900" cy="457200"/>
          </a:xfrm>
          <a:prstGeom prst="rect">
            <a:avLst/>
          </a:prstGeom>
          <a:noFill/>
        </p:spPr>
        <p:txBody>
          <a:bodyPr wrap="square" lIns="36000" tIns="18000" rIns="36000" bIns="18000" rtlCol="0" anchor="ctr">
            <a:normAutofit/>
          </a:bodyPr>
          <a:lstStyle/>
          <a:p>
            <a:pPr algn="ctr"/>
            <a:r>
              <a:rPr lang="sq-AL" b="1" dirty="0">
                <a:solidFill>
                  <a:srgbClr val="FFFFFF"/>
                </a:solidFill>
              </a:rPr>
              <a:t>Ping-pong</a:t>
            </a:r>
          </a:p>
        </p:txBody>
      </p:sp>
      <p:sp>
        <p:nvSpPr>
          <p:cNvPr id="45" name="s45"/>
          <p:cNvSpPr/>
          <p:nvPr/>
        </p:nvSpPr>
        <p:spPr>
          <a:xfrm>
            <a:off x="5372100" y="3860800"/>
            <a:ext cx="2298700" cy="457200"/>
          </a:xfrm>
          <a:prstGeom prst="roundRect">
            <a:avLst>
              <a:gd name="adj" fmla="val 50000"/>
            </a:avLst>
          </a:prstGeom>
          <a:solidFill>
            <a:srgbClr val="46B04A"/>
          </a:solidFill>
          <a:ln>
            <a:noFill/>
          </a:ln>
        </p:spPr>
        <p:txBody>
          <a:bodyPr/>
          <a:lstStyle/>
          <a:p>
            <a:endParaRPr/>
          </a:p>
        </p:txBody>
      </p:sp>
      <p:sp>
        <p:nvSpPr>
          <p:cNvPr id="46" name="t46"/>
          <p:cNvSpPr txBox="1"/>
          <p:nvPr/>
        </p:nvSpPr>
        <p:spPr>
          <a:xfrm>
            <a:off x="5372100" y="3860800"/>
            <a:ext cx="2298700" cy="457200"/>
          </a:xfrm>
          <a:prstGeom prst="rect">
            <a:avLst/>
          </a:prstGeom>
          <a:noFill/>
        </p:spPr>
        <p:txBody>
          <a:bodyPr wrap="square" lIns="36000" tIns="18000" rIns="36000" bIns="18000" rtlCol="0" anchor="ctr">
            <a:normAutofit/>
          </a:bodyPr>
          <a:lstStyle/>
          <a:p>
            <a:pPr algn="ctr"/>
            <a:r>
              <a:rPr lang="sq-AL" b="1" dirty="0">
                <a:solidFill>
                  <a:srgbClr val="FFFFFF"/>
                </a:solidFill>
              </a:rPr>
              <a:t>Lojëra popullore</a:t>
            </a:r>
          </a:p>
        </p:txBody>
      </p:sp>
      <p:sp>
        <p:nvSpPr>
          <p:cNvPr id="47" name="s47"/>
          <p:cNvSpPr/>
          <p:nvPr/>
        </p:nvSpPr>
        <p:spPr>
          <a:xfrm>
            <a:off x="812800" y="5486400"/>
            <a:ext cx="10566400" cy="812800"/>
          </a:xfrm>
          <a:prstGeom prst="roundRect">
            <a:avLst>
              <a:gd name="adj" fmla="val 16000"/>
            </a:avLst>
          </a:prstGeom>
          <a:solidFill>
            <a:srgbClr val="00602A"/>
          </a:solidFill>
          <a:ln>
            <a:noFill/>
          </a:ln>
        </p:spPr>
        <p:txBody>
          <a:bodyPr/>
          <a:lstStyle/>
          <a:p>
            <a:endParaRPr/>
          </a:p>
        </p:txBody>
      </p:sp>
      <p:sp>
        <p:nvSpPr>
          <p:cNvPr id="48" name="t48"/>
          <p:cNvSpPr txBox="1"/>
          <p:nvPr/>
        </p:nvSpPr>
        <p:spPr>
          <a:xfrm>
            <a:off x="1016000" y="5486400"/>
            <a:ext cx="10160000" cy="812800"/>
          </a:xfrm>
          <a:prstGeom prst="rect">
            <a:avLst/>
          </a:prstGeom>
          <a:noFill/>
        </p:spPr>
        <p:txBody>
          <a:bodyPr wrap="square" lIns="36000" tIns="18000" rIns="36000" bIns="18000" rtlCol="0" anchor="ctr">
            <a:normAutofit/>
          </a:bodyPr>
          <a:lstStyle/>
          <a:p>
            <a:pPr algn="ctr"/>
            <a:r>
              <a:rPr lang="sq-AL" sz="1600" b="1" dirty="0">
                <a:solidFill>
                  <a:srgbClr val="FFFFFF"/>
                </a:solidFill>
              </a:rPr>
              <a:t>Më të ndjekurat: lojëra popullore, futboll, valle dhe kërcim modern — lëvizje, sport, traditë dhe shprehje artistike.</a:t>
            </a:r>
          </a:p>
        </p:txBody>
      </p:sp>
      <p:pic>
        <p:nvPicPr>
          <p:cNvPr id="5" name="Picture 4">
            <a:extLst>
              <a:ext uri="{FF2B5EF4-FFF2-40B4-BE49-F238E27FC236}">
                <a16:creationId xmlns:a16="http://schemas.microsoft.com/office/drawing/2014/main" id="{7F83546B-E4F0-CA7F-BD2E-74BEF6B3D457}"/>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466155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53C4555A-1049-4E50-A0D1-D9C6464DCCB1}"/>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2A34A03A-C693-46E5-98BF-BB15027A28F8}"/>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C0F5E6C5-D37C-409F-9D89-8E53B1CD2AAF}"/>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t10"/>
          <p:cNvSpPr txBox="1"/>
          <p:nvPr/>
        </p:nvSpPr>
        <p:spPr>
          <a:xfrm>
            <a:off x="1016000" y="406400"/>
            <a:ext cx="10414000" cy="609600"/>
          </a:xfrm>
          <a:prstGeom prst="rect">
            <a:avLst/>
          </a:prstGeom>
          <a:noFill/>
        </p:spPr>
        <p:txBody>
          <a:bodyPr wrap="square" lIns="30000" tIns="18000" rIns="30000" bIns="18000" rtlCol="0" anchor="t">
            <a:normAutofit/>
          </a:bodyPr>
          <a:lstStyle/>
          <a:p>
            <a:pPr algn="l"/>
            <a:r>
              <a:rPr lang="sq-AL" sz="3000" b="1" dirty="0">
                <a:solidFill>
                  <a:srgbClr val="00602A"/>
                </a:solidFill>
              </a:rPr>
              <a:t>VIZIONI DHE 5 QËLLIMET STRATEGJIKE</a:t>
            </a:r>
          </a:p>
        </p:txBody>
      </p:sp>
      <p:sp>
        <p:nvSpPr>
          <p:cNvPr id="11" name="s11"/>
          <p:cNvSpPr/>
          <p:nvPr/>
        </p:nvSpPr>
        <p:spPr>
          <a:xfrm>
            <a:off x="1041400" y="1041400"/>
            <a:ext cx="4064000" cy="88900"/>
          </a:xfrm>
          <a:prstGeom prst="rect">
            <a:avLst/>
          </a:prstGeom>
          <a:solidFill>
            <a:srgbClr val="35D65A"/>
          </a:solidFill>
          <a:ln>
            <a:noFill/>
          </a:ln>
        </p:spPr>
        <p:txBody>
          <a:bodyPr/>
          <a:lstStyle/>
          <a:p>
            <a:endParaRPr/>
          </a:p>
        </p:txBody>
      </p:sp>
      <p:sp>
        <p:nvSpPr>
          <p:cNvPr id="12" name="s12"/>
          <p:cNvSpPr/>
          <p:nvPr/>
        </p:nvSpPr>
        <p:spPr>
          <a:xfrm>
            <a:off x="812800" y="1244600"/>
            <a:ext cx="10566400" cy="1092200"/>
          </a:xfrm>
          <a:prstGeom prst="roundRect">
            <a:avLst>
              <a:gd name="adj" fmla="val 10000"/>
            </a:avLst>
          </a:prstGeom>
          <a:solidFill>
            <a:srgbClr val="00602A"/>
          </a:solidFill>
          <a:ln>
            <a:noFill/>
          </a:ln>
        </p:spPr>
        <p:txBody>
          <a:bodyPr/>
          <a:lstStyle/>
          <a:p>
            <a:endParaRPr/>
          </a:p>
        </p:txBody>
      </p:sp>
      <p:sp>
        <p:nvSpPr>
          <p:cNvPr id="13" name="t13"/>
          <p:cNvSpPr txBox="1"/>
          <p:nvPr/>
        </p:nvSpPr>
        <p:spPr>
          <a:xfrm>
            <a:off x="1066800" y="1320800"/>
            <a:ext cx="1524000" cy="939800"/>
          </a:xfrm>
          <a:prstGeom prst="rect">
            <a:avLst/>
          </a:prstGeom>
          <a:noFill/>
        </p:spPr>
        <p:txBody>
          <a:bodyPr wrap="square" lIns="30000" tIns="18000" rIns="30000" bIns="18000" rtlCol="0" anchor="ctr">
            <a:normAutofit/>
          </a:bodyPr>
          <a:lstStyle/>
          <a:p>
            <a:pPr algn="l"/>
            <a:r>
              <a:rPr lang="sq-AL" sz="2000" b="1" dirty="0">
                <a:solidFill>
                  <a:srgbClr val="35D65A"/>
                </a:solidFill>
              </a:rPr>
              <a:t>VIZIONI</a:t>
            </a:r>
          </a:p>
        </p:txBody>
      </p:sp>
      <p:sp>
        <p:nvSpPr>
          <p:cNvPr id="14" name="t14"/>
          <p:cNvSpPr txBox="1"/>
          <p:nvPr/>
        </p:nvSpPr>
        <p:spPr>
          <a:xfrm>
            <a:off x="2489200" y="1320800"/>
            <a:ext cx="8686800" cy="939800"/>
          </a:xfrm>
          <a:prstGeom prst="rect">
            <a:avLst/>
          </a:prstGeom>
          <a:noFill/>
        </p:spPr>
        <p:txBody>
          <a:bodyPr wrap="square" lIns="30000" tIns="18000" rIns="30000" bIns="18000" rtlCol="0" anchor="ctr">
            <a:normAutofit/>
          </a:bodyPr>
          <a:lstStyle/>
          <a:p>
            <a:pPr algn="l"/>
            <a:r>
              <a:rPr lang="sq-AL" dirty="0">
                <a:solidFill>
                  <a:srgbClr val="FFFFFF"/>
                </a:solidFill>
              </a:rPr>
              <a:t>Arsim parauniversitar gjithëpërfshirës, i sigurt dhe cilësor në të gjithë territorin — që ruan aksesin në zonat rurale e malore </a:t>
            </a:r>
            <a:r>
              <a:rPr lang="sq-AL" sz="2000" dirty="0">
                <a:solidFill>
                  <a:srgbClr val="FFFFFF"/>
                </a:solidFill>
              </a:rPr>
              <a:t>dhe</a:t>
            </a:r>
            <a:r>
              <a:rPr lang="sq-AL" dirty="0">
                <a:solidFill>
                  <a:srgbClr val="FFFFFF"/>
                </a:solidFill>
              </a:rPr>
              <a:t> mbështet zhvillimin e çdo fëmije.</a:t>
            </a:r>
          </a:p>
        </p:txBody>
      </p:sp>
      <p:sp>
        <p:nvSpPr>
          <p:cNvPr id="15" name="s15"/>
          <p:cNvSpPr/>
          <p:nvPr/>
        </p:nvSpPr>
        <p:spPr>
          <a:xfrm>
            <a:off x="812800" y="2540000"/>
            <a:ext cx="1981200" cy="3708400"/>
          </a:xfrm>
          <a:prstGeom prst="roundRect">
            <a:avLst>
              <a:gd name="adj" fmla="val 6000"/>
            </a:avLst>
          </a:prstGeom>
          <a:solidFill>
            <a:srgbClr val="EAF6EA"/>
          </a:solidFill>
          <a:ln>
            <a:noFill/>
          </a:ln>
        </p:spPr>
        <p:txBody>
          <a:bodyPr/>
          <a:lstStyle/>
          <a:p>
            <a:endParaRPr/>
          </a:p>
        </p:txBody>
      </p:sp>
      <p:sp>
        <p:nvSpPr>
          <p:cNvPr id="16" name="s16"/>
          <p:cNvSpPr/>
          <p:nvPr/>
        </p:nvSpPr>
        <p:spPr>
          <a:xfrm>
            <a:off x="812800" y="2540000"/>
            <a:ext cx="1981200" cy="127000"/>
          </a:xfrm>
          <a:prstGeom prst="rect">
            <a:avLst/>
          </a:prstGeom>
          <a:solidFill>
            <a:srgbClr val="00602A"/>
          </a:solidFill>
          <a:ln>
            <a:noFill/>
          </a:ln>
        </p:spPr>
        <p:txBody>
          <a:bodyPr/>
          <a:lstStyle/>
          <a:p>
            <a:endParaRPr/>
          </a:p>
        </p:txBody>
      </p:sp>
      <p:sp>
        <p:nvSpPr>
          <p:cNvPr id="17" name="s17"/>
          <p:cNvSpPr/>
          <p:nvPr/>
        </p:nvSpPr>
        <p:spPr>
          <a:xfrm>
            <a:off x="1447800" y="2870200"/>
            <a:ext cx="711200" cy="711200"/>
          </a:xfrm>
          <a:prstGeom prst="ellipse">
            <a:avLst/>
          </a:prstGeom>
          <a:solidFill>
            <a:srgbClr val="00602A"/>
          </a:solidFill>
          <a:ln>
            <a:noFill/>
          </a:ln>
        </p:spPr>
        <p:txBody>
          <a:bodyPr/>
          <a:lstStyle/>
          <a:p>
            <a:endParaRPr/>
          </a:p>
        </p:txBody>
      </p:sp>
      <p:sp>
        <p:nvSpPr>
          <p:cNvPr id="18" name="t18"/>
          <p:cNvSpPr txBox="1"/>
          <p:nvPr/>
        </p:nvSpPr>
        <p:spPr>
          <a:xfrm>
            <a:off x="1447800" y="2870200"/>
            <a:ext cx="711200" cy="711200"/>
          </a:xfrm>
          <a:prstGeom prst="rect">
            <a:avLst/>
          </a:prstGeom>
          <a:noFill/>
        </p:spPr>
        <p:txBody>
          <a:bodyPr wrap="square" lIns="30000" tIns="18000" rIns="30000" bIns="18000" rtlCol="0" anchor="ctr">
            <a:normAutofit/>
          </a:bodyPr>
          <a:lstStyle/>
          <a:p>
            <a:pPr algn="ctr"/>
            <a:r>
              <a:rPr lang="sq-AL" sz="2400" b="1" dirty="0">
                <a:solidFill>
                  <a:srgbClr val="FFFFFF"/>
                </a:solidFill>
              </a:rPr>
              <a:t>1</a:t>
            </a:r>
          </a:p>
        </p:txBody>
      </p:sp>
      <p:sp>
        <p:nvSpPr>
          <p:cNvPr id="19" name="t19"/>
          <p:cNvSpPr txBox="1"/>
          <p:nvPr/>
        </p:nvSpPr>
        <p:spPr>
          <a:xfrm>
            <a:off x="914400" y="3759200"/>
            <a:ext cx="1778000" cy="2336800"/>
          </a:xfrm>
          <a:prstGeom prst="rect">
            <a:avLst/>
          </a:prstGeom>
          <a:noFill/>
        </p:spPr>
        <p:txBody>
          <a:bodyPr wrap="square" lIns="30000" tIns="18000" rIns="30000" bIns="18000" rtlCol="0" anchor="ctr">
            <a:normAutofit/>
          </a:bodyPr>
          <a:lstStyle/>
          <a:p>
            <a:pPr algn="ctr"/>
            <a:r>
              <a:rPr lang="sq-AL" b="1" dirty="0">
                <a:solidFill>
                  <a:srgbClr val="1D1D1B"/>
                </a:solidFill>
              </a:rPr>
              <a:t>Kushte fizike, siguri dhe higjienë</a:t>
            </a:r>
          </a:p>
        </p:txBody>
      </p:sp>
      <p:sp>
        <p:nvSpPr>
          <p:cNvPr id="20" name="s20"/>
          <p:cNvSpPr/>
          <p:nvPr/>
        </p:nvSpPr>
        <p:spPr>
          <a:xfrm>
            <a:off x="2946400" y="2540000"/>
            <a:ext cx="1981200" cy="3708400"/>
          </a:xfrm>
          <a:prstGeom prst="roundRect">
            <a:avLst>
              <a:gd name="adj" fmla="val 6000"/>
            </a:avLst>
          </a:prstGeom>
          <a:solidFill>
            <a:srgbClr val="EAF6EA"/>
          </a:solidFill>
          <a:ln>
            <a:noFill/>
          </a:ln>
        </p:spPr>
        <p:txBody>
          <a:bodyPr/>
          <a:lstStyle/>
          <a:p>
            <a:endParaRPr/>
          </a:p>
        </p:txBody>
      </p:sp>
      <p:sp>
        <p:nvSpPr>
          <p:cNvPr id="21" name="s21"/>
          <p:cNvSpPr/>
          <p:nvPr/>
        </p:nvSpPr>
        <p:spPr>
          <a:xfrm>
            <a:off x="2946400" y="2540000"/>
            <a:ext cx="1981200" cy="127000"/>
          </a:xfrm>
          <a:prstGeom prst="rect">
            <a:avLst/>
          </a:prstGeom>
          <a:solidFill>
            <a:srgbClr val="007A33"/>
          </a:solidFill>
          <a:ln>
            <a:noFill/>
          </a:ln>
        </p:spPr>
        <p:txBody>
          <a:bodyPr/>
          <a:lstStyle/>
          <a:p>
            <a:endParaRPr/>
          </a:p>
        </p:txBody>
      </p:sp>
      <p:sp>
        <p:nvSpPr>
          <p:cNvPr id="22" name="s22"/>
          <p:cNvSpPr/>
          <p:nvPr/>
        </p:nvSpPr>
        <p:spPr>
          <a:xfrm>
            <a:off x="3581400" y="2870200"/>
            <a:ext cx="711200" cy="711200"/>
          </a:xfrm>
          <a:prstGeom prst="ellipse">
            <a:avLst/>
          </a:prstGeom>
          <a:solidFill>
            <a:srgbClr val="007A33"/>
          </a:solidFill>
          <a:ln>
            <a:noFill/>
          </a:ln>
        </p:spPr>
        <p:txBody>
          <a:bodyPr/>
          <a:lstStyle/>
          <a:p>
            <a:endParaRPr/>
          </a:p>
        </p:txBody>
      </p:sp>
      <p:sp>
        <p:nvSpPr>
          <p:cNvPr id="23" name="t23"/>
          <p:cNvSpPr txBox="1"/>
          <p:nvPr/>
        </p:nvSpPr>
        <p:spPr>
          <a:xfrm>
            <a:off x="3581400" y="2870200"/>
            <a:ext cx="711200" cy="711200"/>
          </a:xfrm>
          <a:prstGeom prst="rect">
            <a:avLst/>
          </a:prstGeom>
          <a:noFill/>
        </p:spPr>
        <p:txBody>
          <a:bodyPr wrap="square" lIns="30000" tIns="18000" rIns="30000" bIns="18000" rtlCol="0" anchor="ctr">
            <a:normAutofit/>
          </a:bodyPr>
          <a:lstStyle/>
          <a:p>
            <a:pPr algn="ctr"/>
            <a:r>
              <a:rPr lang="sq-AL" sz="2400" b="1" dirty="0">
                <a:solidFill>
                  <a:srgbClr val="FFFFFF"/>
                </a:solidFill>
              </a:rPr>
              <a:t>2</a:t>
            </a:r>
          </a:p>
        </p:txBody>
      </p:sp>
      <p:sp>
        <p:nvSpPr>
          <p:cNvPr id="24" name="t24"/>
          <p:cNvSpPr txBox="1"/>
          <p:nvPr/>
        </p:nvSpPr>
        <p:spPr>
          <a:xfrm>
            <a:off x="3048000" y="3759200"/>
            <a:ext cx="1778000" cy="2336800"/>
          </a:xfrm>
          <a:prstGeom prst="rect">
            <a:avLst/>
          </a:prstGeom>
          <a:noFill/>
        </p:spPr>
        <p:txBody>
          <a:bodyPr wrap="square" lIns="30000" tIns="18000" rIns="30000" bIns="18000" rtlCol="0" anchor="ctr">
            <a:normAutofit/>
          </a:bodyPr>
          <a:lstStyle/>
          <a:p>
            <a:pPr algn="ctr"/>
            <a:r>
              <a:rPr lang="sq-AL" b="1" dirty="0">
                <a:solidFill>
                  <a:srgbClr val="1D1D1B"/>
                </a:solidFill>
              </a:rPr>
              <a:t>Akses dhe gjithëpërfshirje</a:t>
            </a:r>
          </a:p>
        </p:txBody>
      </p:sp>
      <p:sp>
        <p:nvSpPr>
          <p:cNvPr id="25" name="s25"/>
          <p:cNvSpPr/>
          <p:nvPr/>
        </p:nvSpPr>
        <p:spPr>
          <a:xfrm>
            <a:off x="5080000" y="2540000"/>
            <a:ext cx="1981200" cy="3708400"/>
          </a:xfrm>
          <a:prstGeom prst="roundRect">
            <a:avLst>
              <a:gd name="adj" fmla="val 6000"/>
            </a:avLst>
          </a:prstGeom>
          <a:solidFill>
            <a:srgbClr val="EAF6EA"/>
          </a:solidFill>
          <a:ln>
            <a:noFill/>
          </a:ln>
        </p:spPr>
        <p:txBody>
          <a:bodyPr/>
          <a:lstStyle/>
          <a:p>
            <a:endParaRPr/>
          </a:p>
        </p:txBody>
      </p:sp>
      <p:sp>
        <p:nvSpPr>
          <p:cNvPr id="26" name="s26"/>
          <p:cNvSpPr/>
          <p:nvPr/>
        </p:nvSpPr>
        <p:spPr>
          <a:xfrm>
            <a:off x="5080000" y="2540000"/>
            <a:ext cx="1981200" cy="127000"/>
          </a:xfrm>
          <a:prstGeom prst="rect">
            <a:avLst/>
          </a:prstGeom>
          <a:solidFill>
            <a:srgbClr val="2E8B3D"/>
          </a:solidFill>
          <a:ln>
            <a:noFill/>
          </a:ln>
        </p:spPr>
        <p:txBody>
          <a:bodyPr/>
          <a:lstStyle/>
          <a:p>
            <a:endParaRPr/>
          </a:p>
        </p:txBody>
      </p:sp>
      <p:sp>
        <p:nvSpPr>
          <p:cNvPr id="27" name="s27"/>
          <p:cNvSpPr/>
          <p:nvPr/>
        </p:nvSpPr>
        <p:spPr>
          <a:xfrm>
            <a:off x="5715000" y="2870200"/>
            <a:ext cx="711200" cy="711200"/>
          </a:xfrm>
          <a:prstGeom prst="ellipse">
            <a:avLst/>
          </a:prstGeom>
          <a:solidFill>
            <a:srgbClr val="2E8B3D"/>
          </a:solidFill>
          <a:ln>
            <a:noFill/>
          </a:ln>
        </p:spPr>
        <p:txBody>
          <a:bodyPr/>
          <a:lstStyle/>
          <a:p>
            <a:endParaRPr/>
          </a:p>
        </p:txBody>
      </p:sp>
      <p:sp>
        <p:nvSpPr>
          <p:cNvPr id="28" name="t28"/>
          <p:cNvSpPr txBox="1"/>
          <p:nvPr/>
        </p:nvSpPr>
        <p:spPr>
          <a:xfrm>
            <a:off x="5715000" y="2870200"/>
            <a:ext cx="711200" cy="711200"/>
          </a:xfrm>
          <a:prstGeom prst="rect">
            <a:avLst/>
          </a:prstGeom>
          <a:noFill/>
        </p:spPr>
        <p:txBody>
          <a:bodyPr wrap="square" lIns="30000" tIns="18000" rIns="30000" bIns="18000" rtlCol="0" anchor="ctr">
            <a:normAutofit/>
          </a:bodyPr>
          <a:lstStyle/>
          <a:p>
            <a:pPr algn="ctr"/>
            <a:r>
              <a:rPr lang="sq-AL" sz="2400" b="1" dirty="0">
                <a:solidFill>
                  <a:srgbClr val="FFFFFF"/>
                </a:solidFill>
              </a:rPr>
              <a:t>3</a:t>
            </a:r>
          </a:p>
        </p:txBody>
      </p:sp>
      <p:sp>
        <p:nvSpPr>
          <p:cNvPr id="29" name="t29"/>
          <p:cNvSpPr txBox="1"/>
          <p:nvPr/>
        </p:nvSpPr>
        <p:spPr>
          <a:xfrm>
            <a:off x="5181600" y="3759200"/>
            <a:ext cx="1778000" cy="2336800"/>
          </a:xfrm>
          <a:prstGeom prst="rect">
            <a:avLst/>
          </a:prstGeom>
          <a:noFill/>
        </p:spPr>
        <p:txBody>
          <a:bodyPr wrap="square" lIns="30000" tIns="18000" rIns="30000" bIns="18000" rtlCol="0" anchor="ctr">
            <a:normAutofit/>
          </a:bodyPr>
          <a:lstStyle/>
          <a:p>
            <a:pPr algn="ctr"/>
            <a:r>
              <a:rPr lang="sq-AL" b="1" dirty="0">
                <a:solidFill>
                  <a:srgbClr val="1D1D1B"/>
                </a:solidFill>
              </a:rPr>
              <a:t>Cilësi e mjedisit edukativ</a:t>
            </a:r>
          </a:p>
        </p:txBody>
      </p:sp>
      <p:sp>
        <p:nvSpPr>
          <p:cNvPr id="30" name="s30"/>
          <p:cNvSpPr/>
          <p:nvPr/>
        </p:nvSpPr>
        <p:spPr>
          <a:xfrm>
            <a:off x="7213600" y="2540000"/>
            <a:ext cx="1981200" cy="3708400"/>
          </a:xfrm>
          <a:prstGeom prst="roundRect">
            <a:avLst>
              <a:gd name="adj" fmla="val 6000"/>
            </a:avLst>
          </a:prstGeom>
          <a:solidFill>
            <a:srgbClr val="EAF6EA"/>
          </a:solidFill>
          <a:ln>
            <a:noFill/>
          </a:ln>
        </p:spPr>
        <p:txBody>
          <a:bodyPr/>
          <a:lstStyle/>
          <a:p>
            <a:endParaRPr/>
          </a:p>
        </p:txBody>
      </p:sp>
      <p:sp>
        <p:nvSpPr>
          <p:cNvPr id="31" name="s31"/>
          <p:cNvSpPr/>
          <p:nvPr/>
        </p:nvSpPr>
        <p:spPr>
          <a:xfrm>
            <a:off x="7213600" y="2540000"/>
            <a:ext cx="1981200" cy="127000"/>
          </a:xfrm>
          <a:prstGeom prst="rect">
            <a:avLst/>
          </a:prstGeom>
          <a:solidFill>
            <a:srgbClr val="46B04A"/>
          </a:solidFill>
          <a:ln>
            <a:noFill/>
          </a:ln>
        </p:spPr>
        <p:txBody>
          <a:bodyPr/>
          <a:lstStyle/>
          <a:p>
            <a:endParaRPr/>
          </a:p>
        </p:txBody>
      </p:sp>
      <p:sp>
        <p:nvSpPr>
          <p:cNvPr id="32" name="s32"/>
          <p:cNvSpPr/>
          <p:nvPr/>
        </p:nvSpPr>
        <p:spPr>
          <a:xfrm>
            <a:off x="7848600" y="2870200"/>
            <a:ext cx="711200" cy="711200"/>
          </a:xfrm>
          <a:prstGeom prst="ellipse">
            <a:avLst/>
          </a:prstGeom>
          <a:solidFill>
            <a:srgbClr val="46B04A"/>
          </a:solidFill>
          <a:ln>
            <a:noFill/>
          </a:ln>
        </p:spPr>
        <p:txBody>
          <a:bodyPr/>
          <a:lstStyle/>
          <a:p>
            <a:endParaRPr/>
          </a:p>
        </p:txBody>
      </p:sp>
      <p:sp>
        <p:nvSpPr>
          <p:cNvPr id="33" name="t33"/>
          <p:cNvSpPr txBox="1"/>
          <p:nvPr/>
        </p:nvSpPr>
        <p:spPr>
          <a:xfrm>
            <a:off x="7848600" y="2870200"/>
            <a:ext cx="711200" cy="711200"/>
          </a:xfrm>
          <a:prstGeom prst="rect">
            <a:avLst/>
          </a:prstGeom>
          <a:noFill/>
        </p:spPr>
        <p:txBody>
          <a:bodyPr wrap="square" lIns="30000" tIns="18000" rIns="30000" bIns="18000" rtlCol="0" anchor="ctr">
            <a:normAutofit/>
          </a:bodyPr>
          <a:lstStyle/>
          <a:p>
            <a:pPr algn="ctr"/>
            <a:r>
              <a:rPr lang="sq-AL" sz="2400" b="1" dirty="0">
                <a:solidFill>
                  <a:srgbClr val="FFFFFF"/>
                </a:solidFill>
              </a:rPr>
              <a:t>4</a:t>
            </a:r>
          </a:p>
        </p:txBody>
      </p:sp>
      <p:sp>
        <p:nvSpPr>
          <p:cNvPr id="34" name="t34"/>
          <p:cNvSpPr txBox="1"/>
          <p:nvPr/>
        </p:nvSpPr>
        <p:spPr>
          <a:xfrm>
            <a:off x="7315200" y="3759200"/>
            <a:ext cx="1778000" cy="2336800"/>
          </a:xfrm>
          <a:prstGeom prst="rect">
            <a:avLst/>
          </a:prstGeom>
          <a:noFill/>
        </p:spPr>
        <p:txBody>
          <a:bodyPr wrap="square" lIns="30000" tIns="18000" rIns="30000" bIns="18000" rtlCol="0" anchor="ctr">
            <a:normAutofit/>
          </a:bodyPr>
          <a:lstStyle/>
          <a:p>
            <a:pPr algn="ctr"/>
            <a:r>
              <a:rPr lang="sq-AL" b="1" dirty="0">
                <a:solidFill>
                  <a:srgbClr val="1D1D1B"/>
                </a:solidFill>
              </a:rPr>
              <a:t>Menaxhim vendor, të dhëna dhe pjesëmarrje</a:t>
            </a:r>
          </a:p>
        </p:txBody>
      </p:sp>
      <p:sp>
        <p:nvSpPr>
          <p:cNvPr id="35" name="s35"/>
          <p:cNvSpPr/>
          <p:nvPr/>
        </p:nvSpPr>
        <p:spPr>
          <a:xfrm>
            <a:off x="9347200" y="2540000"/>
            <a:ext cx="1981200" cy="3708400"/>
          </a:xfrm>
          <a:prstGeom prst="roundRect">
            <a:avLst>
              <a:gd name="adj" fmla="val 6000"/>
            </a:avLst>
          </a:prstGeom>
          <a:solidFill>
            <a:srgbClr val="EAF6EA"/>
          </a:solidFill>
          <a:ln>
            <a:noFill/>
          </a:ln>
        </p:spPr>
        <p:txBody>
          <a:bodyPr/>
          <a:lstStyle/>
          <a:p>
            <a:endParaRPr/>
          </a:p>
        </p:txBody>
      </p:sp>
      <p:sp>
        <p:nvSpPr>
          <p:cNvPr id="36" name="s36"/>
          <p:cNvSpPr/>
          <p:nvPr/>
        </p:nvSpPr>
        <p:spPr>
          <a:xfrm>
            <a:off x="9347200" y="2540000"/>
            <a:ext cx="1981200" cy="127000"/>
          </a:xfrm>
          <a:prstGeom prst="rect">
            <a:avLst/>
          </a:prstGeom>
          <a:solidFill>
            <a:srgbClr val="007A33"/>
          </a:solidFill>
          <a:ln>
            <a:noFill/>
          </a:ln>
        </p:spPr>
        <p:txBody>
          <a:bodyPr/>
          <a:lstStyle/>
          <a:p>
            <a:endParaRPr/>
          </a:p>
        </p:txBody>
      </p:sp>
      <p:sp>
        <p:nvSpPr>
          <p:cNvPr id="37" name="s37"/>
          <p:cNvSpPr/>
          <p:nvPr/>
        </p:nvSpPr>
        <p:spPr>
          <a:xfrm>
            <a:off x="9982200" y="2870200"/>
            <a:ext cx="711200" cy="711200"/>
          </a:xfrm>
          <a:prstGeom prst="ellipse">
            <a:avLst/>
          </a:prstGeom>
          <a:solidFill>
            <a:srgbClr val="007A33"/>
          </a:solidFill>
          <a:ln>
            <a:noFill/>
          </a:ln>
        </p:spPr>
        <p:txBody>
          <a:bodyPr/>
          <a:lstStyle/>
          <a:p>
            <a:endParaRPr/>
          </a:p>
        </p:txBody>
      </p:sp>
      <p:sp>
        <p:nvSpPr>
          <p:cNvPr id="38" name="t38"/>
          <p:cNvSpPr txBox="1"/>
          <p:nvPr/>
        </p:nvSpPr>
        <p:spPr>
          <a:xfrm>
            <a:off x="9982200" y="2870200"/>
            <a:ext cx="711200" cy="711200"/>
          </a:xfrm>
          <a:prstGeom prst="rect">
            <a:avLst/>
          </a:prstGeom>
          <a:noFill/>
        </p:spPr>
        <p:txBody>
          <a:bodyPr wrap="square" lIns="30000" tIns="18000" rIns="30000" bIns="18000" rtlCol="0" anchor="ctr">
            <a:normAutofit/>
          </a:bodyPr>
          <a:lstStyle/>
          <a:p>
            <a:pPr algn="ctr"/>
            <a:r>
              <a:rPr lang="sq-AL" sz="2400" b="1" dirty="0">
                <a:solidFill>
                  <a:srgbClr val="FFFFFF"/>
                </a:solidFill>
              </a:rPr>
              <a:t>5</a:t>
            </a:r>
          </a:p>
        </p:txBody>
      </p:sp>
      <p:sp>
        <p:nvSpPr>
          <p:cNvPr id="39" name="t39"/>
          <p:cNvSpPr txBox="1"/>
          <p:nvPr/>
        </p:nvSpPr>
        <p:spPr>
          <a:xfrm>
            <a:off x="9448800" y="3759200"/>
            <a:ext cx="1778000" cy="2336800"/>
          </a:xfrm>
          <a:prstGeom prst="rect">
            <a:avLst/>
          </a:prstGeom>
          <a:noFill/>
        </p:spPr>
        <p:txBody>
          <a:bodyPr wrap="square" lIns="30000" tIns="18000" rIns="30000" bIns="18000" rtlCol="0" anchor="ctr">
            <a:normAutofit/>
          </a:bodyPr>
          <a:lstStyle/>
          <a:p>
            <a:pPr algn="ctr"/>
            <a:r>
              <a:rPr lang="sq-AL" b="1" dirty="0">
                <a:solidFill>
                  <a:srgbClr val="1D1D1B"/>
                </a:solidFill>
              </a:rPr>
              <a:t>Qendra Kulturore e Fëmijëve</a:t>
            </a:r>
          </a:p>
        </p:txBody>
      </p:sp>
      <p:pic>
        <p:nvPicPr>
          <p:cNvPr id="5" name="Picture 4">
            <a:extLst>
              <a:ext uri="{FF2B5EF4-FFF2-40B4-BE49-F238E27FC236}">
                <a16:creationId xmlns:a16="http://schemas.microsoft.com/office/drawing/2014/main" id="{775726A6-414C-D9A9-72D7-CF1BB2B2AAF0}"/>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2094736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BF4D10EB-429E-451A-A3C0-3535B44B7934}"/>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59BF0AF2-DDC6-40F8-BEF4-2ECA369FFBD8}"/>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2A9FC2F7-5932-4464-9462-034A37F8BDAA}"/>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t10"/>
          <p:cNvSpPr txBox="1"/>
          <p:nvPr/>
        </p:nvSpPr>
        <p:spPr>
          <a:xfrm>
            <a:off x="1016000" y="431800"/>
            <a:ext cx="10414000" cy="584200"/>
          </a:xfrm>
          <a:prstGeom prst="rect">
            <a:avLst/>
          </a:prstGeom>
          <a:noFill/>
        </p:spPr>
        <p:txBody>
          <a:bodyPr wrap="square" lIns="42000" tIns="21000" rIns="42000" bIns="21000" rtlCol="0" anchor="t">
            <a:normAutofit/>
          </a:bodyPr>
          <a:lstStyle/>
          <a:p>
            <a:pPr algn="l"/>
            <a:r>
              <a:rPr lang="sq-AL" sz="2800" b="1" dirty="0">
                <a:solidFill>
                  <a:srgbClr val="00602A"/>
                </a:solidFill>
              </a:rPr>
              <a:t>PRIORITETET DHE PLANIFIKIMI BUXHETOR</a:t>
            </a:r>
          </a:p>
        </p:txBody>
      </p:sp>
      <p:sp>
        <p:nvSpPr>
          <p:cNvPr id="11" name="s11"/>
          <p:cNvSpPr/>
          <p:nvPr/>
        </p:nvSpPr>
        <p:spPr>
          <a:xfrm>
            <a:off x="1041400" y="1016000"/>
            <a:ext cx="3810000" cy="88900"/>
          </a:xfrm>
          <a:prstGeom prst="rect">
            <a:avLst/>
          </a:prstGeom>
          <a:solidFill>
            <a:srgbClr val="35D65A"/>
          </a:solidFill>
          <a:ln>
            <a:noFill/>
          </a:ln>
        </p:spPr>
        <p:txBody>
          <a:bodyPr/>
          <a:lstStyle/>
          <a:p>
            <a:endParaRPr/>
          </a:p>
        </p:txBody>
      </p:sp>
      <p:sp>
        <p:nvSpPr>
          <p:cNvPr id="12" name="s12"/>
          <p:cNvSpPr/>
          <p:nvPr/>
        </p:nvSpPr>
        <p:spPr>
          <a:xfrm>
            <a:off x="812800" y="1270000"/>
            <a:ext cx="5080000" cy="5029200"/>
          </a:xfrm>
          <a:prstGeom prst="roundRect">
            <a:avLst>
              <a:gd name="adj" fmla="val 4000"/>
            </a:avLst>
          </a:prstGeom>
          <a:solidFill>
            <a:srgbClr val="EAF6EA"/>
          </a:solidFill>
          <a:ln>
            <a:noFill/>
          </a:ln>
        </p:spPr>
        <p:txBody>
          <a:bodyPr/>
          <a:lstStyle/>
          <a:p>
            <a:endParaRPr/>
          </a:p>
        </p:txBody>
      </p:sp>
      <p:sp>
        <p:nvSpPr>
          <p:cNvPr id="13" name="s13"/>
          <p:cNvSpPr/>
          <p:nvPr/>
        </p:nvSpPr>
        <p:spPr>
          <a:xfrm>
            <a:off x="812800" y="1270000"/>
            <a:ext cx="5080000" cy="558800"/>
          </a:xfrm>
          <a:prstGeom prst="roundRect">
            <a:avLst>
              <a:gd name="adj" fmla="val 16000"/>
            </a:avLst>
          </a:prstGeom>
          <a:solidFill>
            <a:srgbClr val="007A33"/>
          </a:solidFill>
          <a:ln>
            <a:noFill/>
          </a:ln>
        </p:spPr>
        <p:txBody>
          <a:bodyPr/>
          <a:lstStyle/>
          <a:p>
            <a:endParaRPr/>
          </a:p>
        </p:txBody>
      </p:sp>
      <p:sp>
        <p:nvSpPr>
          <p:cNvPr id="14" name="t14"/>
          <p:cNvSpPr txBox="1"/>
          <p:nvPr/>
        </p:nvSpPr>
        <p:spPr>
          <a:xfrm>
            <a:off x="812800" y="1320800"/>
            <a:ext cx="5080000" cy="482600"/>
          </a:xfrm>
          <a:prstGeom prst="rect">
            <a:avLst/>
          </a:prstGeom>
          <a:noFill/>
        </p:spPr>
        <p:txBody>
          <a:bodyPr wrap="square" lIns="42000" tIns="21000" rIns="42000" bIns="21000" rtlCol="0" anchor="ctr">
            <a:normAutofit/>
          </a:bodyPr>
          <a:lstStyle/>
          <a:p>
            <a:pPr algn="ctr"/>
            <a:r>
              <a:rPr lang="sq-AL" sz="2000" b="1" dirty="0">
                <a:solidFill>
                  <a:srgbClr val="FFFFFF"/>
                </a:solidFill>
              </a:rPr>
              <a:t>PRIORITETET 2027–2029</a:t>
            </a:r>
          </a:p>
        </p:txBody>
      </p:sp>
      <p:sp>
        <p:nvSpPr>
          <p:cNvPr id="15" name="t15"/>
          <p:cNvSpPr txBox="1"/>
          <p:nvPr/>
        </p:nvSpPr>
        <p:spPr>
          <a:xfrm>
            <a:off x="990600" y="1930400"/>
            <a:ext cx="4724400" cy="4267200"/>
          </a:xfrm>
          <a:prstGeom prst="rect">
            <a:avLst/>
          </a:prstGeom>
          <a:noFill/>
        </p:spPr>
        <p:txBody>
          <a:bodyPr wrap="square" lIns="42000" tIns="21000" rIns="42000" bIns="21000" rtlCol="0" anchor="t">
            <a:normAutofit/>
          </a:bodyPr>
          <a:lstStyle/>
          <a:p>
            <a:pPr marL="157480" indent="-157480">
              <a:spcBef>
                <a:spcPts val="600"/>
              </a:spcBef>
              <a:buFont typeface="Arial"/>
              <a:buChar char="•"/>
            </a:pPr>
            <a:r>
              <a:rPr lang="sq-AL" sz="2000" dirty="0">
                <a:solidFill>
                  <a:srgbClr val="1D1D1B"/>
                </a:solidFill>
              </a:rPr>
              <a:t>Kushte higjieno-sanitare: tualete, lavamanë, materiale</a:t>
            </a:r>
          </a:p>
          <a:p>
            <a:pPr marL="157480" indent="-157480">
              <a:spcBef>
                <a:spcPts val="600"/>
              </a:spcBef>
              <a:buFont typeface="Arial"/>
              <a:buChar char="•"/>
            </a:pPr>
            <a:r>
              <a:rPr lang="sq-AL" sz="2000" dirty="0">
                <a:solidFill>
                  <a:srgbClr val="1D1D1B"/>
                </a:solidFill>
              </a:rPr>
              <a:t>Siguria: rrethim, kamera, dalje emergjence, ndriçim</a:t>
            </a:r>
          </a:p>
          <a:p>
            <a:pPr marL="157480" indent="-157480">
              <a:spcBef>
                <a:spcPts val="600"/>
              </a:spcBef>
              <a:buFont typeface="Arial"/>
              <a:buChar char="•"/>
            </a:pPr>
            <a:r>
              <a:rPr lang="sq-AL" sz="2000" dirty="0">
                <a:solidFill>
                  <a:srgbClr val="1D1D1B"/>
                </a:solidFill>
              </a:rPr>
              <a:t>Mirëmbajtja e objekteve arsimore dhe e konviktit</a:t>
            </a:r>
          </a:p>
          <a:p>
            <a:pPr marL="157480" indent="-157480">
              <a:spcBef>
                <a:spcPts val="600"/>
              </a:spcBef>
              <a:buFont typeface="Arial"/>
              <a:buChar char="•"/>
            </a:pPr>
            <a:r>
              <a:rPr lang="sq-AL" sz="2000" dirty="0">
                <a:solidFill>
                  <a:srgbClr val="1D1D1B"/>
                </a:solidFill>
              </a:rPr>
              <a:t>Transporti dhe konvikti për nxënësit nga larg</a:t>
            </a:r>
          </a:p>
          <a:p>
            <a:pPr marL="157480" indent="-157480">
              <a:spcBef>
                <a:spcPts val="600"/>
              </a:spcBef>
              <a:buFont typeface="Arial"/>
              <a:buChar char="•"/>
            </a:pPr>
            <a:r>
              <a:rPr lang="sq-AL" sz="2000" dirty="0">
                <a:solidFill>
                  <a:srgbClr val="1D1D1B"/>
                </a:solidFill>
              </a:rPr>
              <a:t>Mjete didaktike bazë për kopshtet</a:t>
            </a:r>
          </a:p>
          <a:p>
            <a:pPr marL="157480" indent="-157480">
              <a:spcBef>
                <a:spcPts val="600"/>
              </a:spcBef>
              <a:buFont typeface="Arial"/>
              <a:buChar char="•"/>
            </a:pPr>
            <a:r>
              <a:rPr lang="sq-AL" sz="2000" dirty="0">
                <a:solidFill>
                  <a:srgbClr val="1D1D1B"/>
                </a:solidFill>
              </a:rPr>
              <a:t>Koordinim Bashki–ZVA–institucione–komunitet</a:t>
            </a:r>
          </a:p>
        </p:txBody>
      </p:sp>
      <p:sp>
        <p:nvSpPr>
          <p:cNvPr id="16" name="t16"/>
          <p:cNvSpPr txBox="1"/>
          <p:nvPr/>
        </p:nvSpPr>
        <p:spPr>
          <a:xfrm>
            <a:off x="6197600" y="1270000"/>
            <a:ext cx="5181600" cy="381000"/>
          </a:xfrm>
          <a:prstGeom prst="rect">
            <a:avLst/>
          </a:prstGeom>
          <a:noFill/>
        </p:spPr>
        <p:txBody>
          <a:bodyPr wrap="square" lIns="42000" tIns="21000" rIns="42000" bIns="21000" rtlCol="0" anchor="t">
            <a:normAutofit/>
          </a:bodyPr>
          <a:lstStyle/>
          <a:p>
            <a:pPr algn="l"/>
            <a:r>
              <a:rPr lang="sq-AL" sz="2000" b="1" dirty="0">
                <a:solidFill>
                  <a:srgbClr val="2E8B3D"/>
                </a:solidFill>
              </a:rPr>
              <a:t>Buxheti afatmesëm (PBA 2025–2029):</a:t>
            </a:r>
          </a:p>
        </p:txBody>
      </p:sp>
      <p:sp>
        <p:nvSpPr>
          <p:cNvPr id="17" name="s17"/>
          <p:cNvSpPr/>
          <p:nvPr/>
        </p:nvSpPr>
        <p:spPr>
          <a:xfrm>
            <a:off x="6197600" y="1727200"/>
            <a:ext cx="2514600" cy="1168400"/>
          </a:xfrm>
          <a:prstGeom prst="roundRect">
            <a:avLst>
              <a:gd name="adj" fmla="val 8000"/>
            </a:avLst>
          </a:prstGeom>
          <a:solidFill>
            <a:srgbClr val="EAF6EA"/>
          </a:solidFill>
          <a:ln>
            <a:noFill/>
          </a:ln>
        </p:spPr>
        <p:txBody>
          <a:bodyPr/>
          <a:lstStyle/>
          <a:p>
            <a:endParaRPr/>
          </a:p>
        </p:txBody>
      </p:sp>
      <p:sp>
        <p:nvSpPr>
          <p:cNvPr id="18" name="t18"/>
          <p:cNvSpPr txBox="1"/>
          <p:nvPr/>
        </p:nvSpPr>
        <p:spPr>
          <a:xfrm>
            <a:off x="6197600" y="1828800"/>
            <a:ext cx="2514600" cy="558800"/>
          </a:xfrm>
          <a:prstGeom prst="rect">
            <a:avLst/>
          </a:prstGeom>
          <a:noFill/>
        </p:spPr>
        <p:txBody>
          <a:bodyPr wrap="square" lIns="42000" tIns="21000" rIns="42000" bIns="21000" rtlCol="0" anchor="ctr">
            <a:normAutofit/>
          </a:bodyPr>
          <a:lstStyle/>
          <a:p>
            <a:pPr algn="ctr"/>
            <a:r>
              <a:rPr lang="sq-AL" sz="3200" b="1" dirty="0">
                <a:solidFill>
                  <a:srgbClr val="007A33"/>
                </a:solidFill>
              </a:rPr>
              <a:t>389.8 mln</a:t>
            </a:r>
          </a:p>
        </p:txBody>
      </p:sp>
      <p:sp>
        <p:nvSpPr>
          <p:cNvPr id="19" name="t19"/>
          <p:cNvSpPr txBox="1"/>
          <p:nvPr/>
        </p:nvSpPr>
        <p:spPr>
          <a:xfrm>
            <a:off x="6197600" y="2387600"/>
            <a:ext cx="2514600" cy="457200"/>
          </a:xfrm>
          <a:prstGeom prst="rect">
            <a:avLst/>
          </a:prstGeom>
          <a:noFill/>
        </p:spPr>
        <p:txBody>
          <a:bodyPr wrap="square" lIns="42000" tIns="21000" rIns="42000" bIns="21000" rtlCol="0" anchor="ctr">
            <a:normAutofit/>
          </a:bodyPr>
          <a:lstStyle/>
          <a:p>
            <a:pPr algn="ctr"/>
            <a:r>
              <a:rPr lang="sq-AL" sz="1600" dirty="0">
                <a:solidFill>
                  <a:srgbClr val="1D1D1B"/>
                </a:solidFill>
              </a:rPr>
              <a:t>Arsimi bazë (+ parashkollor)</a:t>
            </a:r>
          </a:p>
        </p:txBody>
      </p:sp>
      <p:sp>
        <p:nvSpPr>
          <p:cNvPr id="20" name="s20"/>
          <p:cNvSpPr/>
          <p:nvPr/>
        </p:nvSpPr>
        <p:spPr>
          <a:xfrm>
            <a:off x="8864600" y="1727200"/>
            <a:ext cx="2514600" cy="1168400"/>
          </a:xfrm>
          <a:prstGeom prst="roundRect">
            <a:avLst>
              <a:gd name="adj" fmla="val 8000"/>
            </a:avLst>
          </a:prstGeom>
          <a:solidFill>
            <a:srgbClr val="EAF6EA"/>
          </a:solidFill>
          <a:ln>
            <a:noFill/>
          </a:ln>
        </p:spPr>
        <p:txBody>
          <a:bodyPr/>
          <a:lstStyle/>
          <a:p>
            <a:endParaRPr/>
          </a:p>
        </p:txBody>
      </p:sp>
      <p:sp>
        <p:nvSpPr>
          <p:cNvPr id="21" name="t21"/>
          <p:cNvSpPr txBox="1"/>
          <p:nvPr/>
        </p:nvSpPr>
        <p:spPr>
          <a:xfrm>
            <a:off x="8864600" y="1828800"/>
            <a:ext cx="2514600" cy="558800"/>
          </a:xfrm>
          <a:prstGeom prst="rect">
            <a:avLst/>
          </a:prstGeom>
          <a:noFill/>
        </p:spPr>
        <p:txBody>
          <a:bodyPr wrap="square" lIns="42000" tIns="21000" rIns="42000" bIns="21000" rtlCol="0" anchor="ctr">
            <a:normAutofit/>
          </a:bodyPr>
          <a:lstStyle/>
          <a:p>
            <a:pPr algn="ctr"/>
            <a:r>
              <a:rPr lang="sq-AL" sz="3200" b="1" dirty="0">
                <a:solidFill>
                  <a:srgbClr val="46B04A"/>
                </a:solidFill>
              </a:rPr>
              <a:t>71.8 mln</a:t>
            </a:r>
          </a:p>
        </p:txBody>
      </p:sp>
      <p:sp>
        <p:nvSpPr>
          <p:cNvPr id="22" name="t22"/>
          <p:cNvSpPr txBox="1"/>
          <p:nvPr/>
        </p:nvSpPr>
        <p:spPr>
          <a:xfrm>
            <a:off x="8864600" y="2387600"/>
            <a:ext cx="2514600" cy="457200"/>
          </a:xfrm>
          <a:prstGeom prst="rect">
            <a:avLst/>
          </a:prstGeom>
          <a:noFill/>
        </p:spPr>
        <p:txBody>
          <a:bodyPr wrap="square" lIns="42000" tIns="21000" rIns="42000" bIns="21000" rtlCol="0" anchor="ctr">
            <a:normAutofit fontScale="92500"/>
          </a:bodyPr>
          <a:lstStyle/>
          <a:p>
            <a:pPr algn="ctr"/>
            <a:r>
              <a:rPr lang="sq-AL" sz="1600" dirty="0">
                <a:solidFill>
                  <a:srgbClr val="1D1D1B"/>
                </a:solidFill>
              </a:rPr>
              <a:t>Arsimi i mesëm i përgjithshëm</a:t>
            </a:r>
          </a:p>
        </p:txBody>
      </p:sp>
      <p:sp>
        <p:nvSpPr>
          <p:cNvPr id="23" name="t23"/>
          <p:cNvSpPr txBox="1"/>
          <p:nvPr/>
        </p:nvSpPr>
        <p:spPr>
          <a:xfrm>
            <a:off x="6197600" y="2946400"/>
            <a:ext cx="5181600" cy="304800"/>
          </a:xfrm>
          <a:prstGeom prst="rect">
            <a:avLst/>
          </a:prstGeom>
          <a:noFill/>
        </p:spPr>
        <p:txBody>
          <a:bodyPr wrap="square" lIns="42000" tIns="21000" rIns="42000" bIns="21000" rtlCol="0" anchor="t">
            <a:normAutofit/>
          </a:bodyPr>
          <a:lstStyle/>
          <a:p>
            <a:pPr algn="l"/>
            <a:r>
              <a:rPr lang="sq-AL" sz="1600" b="1" dirty="0">
                <a:solidFill>
                  <a:srgbClr val="1D1D1B"/>
                </a:solidFill>
              </a:rPr>
              <a:t>≈ 461.6 mln lekë gjithsej · lekë</a:t>
            </a:r>
          </a:p>
        </p:txBody>
      </p:sp>
      <p:graphicFrame>
        <p:nvGraphicFramePr>
          <p:cNvPr id="150" name="BudgetChart"/>
          <p:cNvGraphicFramePr/>
          <p:nvPr/>
        </p:nvGraphicFramePr>
        <p:xfrm>
          <a:off x="6146800" y="3276600"/>
          <a:ext cx="5283200" cy="3022600"/>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a:extLst>
              <a:ext uri="{FF2B5EF4-FFF2-40B4-BE49-F238E27FC236}">
                <a16:creationId xmlns:a16="http://schemas.microsoft.com/office/drawing/2014/main" id="{DB0D47D4-9A8D-1975-5571-D1A99DAA5C5F}"/>
              </a:ext>
            </a:extLst>
          </p:cNvPr>
          <p:cNvPicPr>
            <a:picLocks noChangeAspect="1"/>
          </p:cNvPicPr>
          <p:nvPr/>
        </p:nvPicPr>
        <p:blipFill>
          <a:blip r:embed="rId4"/>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1815627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7E297923-45C0-4975-B520-C2EFE3EE0AE9}"/>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813FF9DA-764C-4C54-A1A5-4E2E2338DFBF}"/>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0CB4C133-9AFD-467D-B222-EA73E7074A95}"/>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pic>
        <p:nvPicPr>
          <p:cNvPr id="5" name="Picture 4">
            <a:extLst>
              <a:ext uri="{FF2B5EF4-FFF2-40B4-BE49-F238E27FC236}">
                <a16:creationId xmlns:a16="http://schemas.microsoft.com/office/drawing/2014/main" id="{47183EAA-54E8-FCFC-FF59-F2F96A75ACBE}"/>
              </a:ext>
            </a:extLst>
          </p:cNvPr>
          <p:cNvPicPr>
            <a:picLocks noChangeAspect="1"/>
          </p:cNvPicPr>
          <p:nvPr/>
        </p:nvPicPr>
        <p:blipFill>
          <a:blip r:embed="rId3"/>
          <a:stretch>
            <a:fillRect/>
          </a:stretch>
        </p:blipFill>
        <p:spPr>
          <a:xfrm>
            <a:off x="11328400" y="101600"/>
            <a:ext cx="711200" cy="928511"/>
          </a:xfrm>
          <a:prstGeom prst="rect">
            <a:avLst/>
          </a:prstGeom>
        </p:spPr>
      </p:pic>
      <p:sp>
        <p:nvSpPr>
          <p:cNvPr id="10" name="t10"/>
          <p:cNvSpPr txBox="1"/>
          <p:nvPr/>
        </p:nvSpPr>
        <p:spPr>
          <a:xfrm>
            <a:off x="1016000" y="406400"/>
            <a:ext cx="9398000" cy="558800"/>
          </a:xfrm>
          <a:prstGeom prst="rect">
            <a:avLst/>
          </a:prstGeom>
          <a:noFill/>
        </p:spPr>
        <p:txBody>
          <a:bodyPr wrap="square" lIns="30000" tIns="9000" rIns="30000" bIns="9000" rtlCol="0" anchor="t">
            <a:normAutofit/>
          </a:bodyPr>
          <a:lstStyle/>
          <a:p>
            <a:pPr algn="l"/>
            <a:r>
              <a:rPr lang="sq-AL" sz="2800" b="1" dirty="0">
                <a:solidFill>
                  <a:srgbClr val="00602A"/>
                </a:solidFill>
              </a:rPr>
              <a:t>PLANI I VEPRIMIT 2027–2029</a:t>
            </a:r>
          </a:p>
        </p:txBody>
      </p:sp>
      <p:sp>
        <p:nvSpPr>
          <p:cNvPr id="11" name="t11"/>
          <p:cNvSpPr txBox="1"/>
          <p:nvPr/>
        </p:nvSpPr>
        <p:spPr>
          <a:xfrm>
            <a:off x="1041400" y="990600"/>
            <a:ext cx="9398000" cy="355600"/>
          </a:xfrm>
          <a:prstGeom prst="rect">
            <a:avLst/>
          </a:prstGeom>
          <a:noFill/>
        </p:spPr>
        <p:txBody>
          <a:bodyPr wrap="square" lIns="30000" tIns="9000" rIns="30000" bIns="9000" rtlCol="0" anchor="t">
            <a:normAutofit lnSpcReduction="10000"/>
          </a:bodyPr>
          <a:lstStyle/>
          <a:p>
            <a:pPr algn="l"/>
            <a:r>
              <a:rPr lang="sq-AL" sz="2400" dirty="0">
                <a:solidFill>
                  <a:srgbClr val="2E8B3D"/>
                </a:solidFill>
              </a:rPr>
              <a:t>5 fusha ndërhyrjeje · rreth 36 aktivitete konkrete dhe të monitorueshme</a:t>
            </a:r>
          </a:p>
        </p:txBody>
      </p:sp>
      <p:sp>
        <p:nvSpPr>
          <p:cNvPr id="12" name="s12"/>
          <p:cNvSpPr/>
          <p:nvPr/>
        </p:nvSpPr>
        <p:spPr>
          <a:xfrm>
            <a:off x="812800" y="1676400"/>
            <a:ext cx="10566400" cy="812800"/>
          </a:xfrm>
          <a:prstGeom prst="roundRect">
            <a:avLst>
              <a:gd name="adj" fmla="val 14000"/>
            </a:avLst>
          </a:prstGeom>
          <a:solidFill>
            <a:srgbClr val="EAF6EA"/>
          </a:solidFill>
          <a:ln>
            <a:noFill/>
          </a:ln>
        </p:spPr>
        <p:txBody>
          <a:bodyPr/>
          <a:lstStyle/>
          <a:p>
            <a:endParaRPr/>
          </a:p>
        </p:txBody>
      </p:sp>
      <p:sp>
        <p:nvSpPr>
          <p:cNvPr id="13" name="s13"/>
          <p:cNvSpPr/>
          <p:nvPr/>
        </p:nvSpPr>
        <p:spPr>
          <a:xfrm>
            <a:off x="812800" y="1676400"/>
            <a:ext cx="127000" cy="812800"/>
          </a:xfrm>
          <a:prstGeom prst="rect">
            <a:avLst/>
          </a:prstGeom>
          <a:solidFill>
            <a:srgbClr val="00602A"/>
          </a:solidFill>
          <a:ln>
            <a:noFill/>
          </a:ln>
        </p:spPr>
        <p:txBody>
          <a:bodyPr/>
          <a:lstStyle/>
          <a:p>
            <a:endParaRPr/>
          </a:p>
        </p:txBody>
      </p:sp>
      <p:sp>
        <p:nvSpPr>
          <p:cNvPr id="14" name="s14"/>
          <p:cNvSpPr/>
          <p:nvPr/>
        </p:nvSpPr>
        <p:spPr>
          <a:xfrm>
            <a:off x="1066800" y="1816100"/>
            <a:ext cx="533400" cy="533400"/>
          </a:xfrm>
          <a:prstGeom prst="ellipse">
            <a:avLst/>
          </a:prstGeom>
          <a:solidFill>
            <a:srgbClr val="00602A"/>
          </a:solidFill>
          <a:ln>
            <a:noFill/>
          </a:ln>
        </p:spPr>
        <p:txBody>
          <a:bodyPr/>
          <a:lstStyle/>
          <a:p>
            <a:endParaRPr/>
          </a:p>
        </p:txBody>
      </p:sp>
      <p:sp>
        <p:nvSpPr>
          <p:cNvPr id="15" name="t15"/>
          <p:cNvSpPr txBox="1"/>
          <p:nvPr/>
        </p:nvSpPr>
        <p:spPr>
          <a:xfrm>
            <a:off x="1066800" y="1816100"/>
            <a:ext cx="533400" cy="533400"/>
          </a:xfrm>
          <a:prstGeom prst="rect">
            <a:avLst/>
          </a:prstGeom>
          <a:noFill/>
        </p:spPr>
        <p:txBody>
          <a:bodyPr wrap="square" lIns="30000" tIns="9000" rIns="30000" bIns="9000" rtlCol="0" anchor="ctr">
            <a:normAutofit/>
          </a:bodyPr>
          <a:lstStyle/>
          <a:p>
            <a:pPr algn="ctr"/>
            <a:r>
              <a:rPr lang="sq-AL" sz="2800" b="1" dirty="0">
                <a:solidFill>
                  <a:srgbClr val="FFFFFF"/>
                </a:solidFill>
              </a:rPr>
              <a:t>1</a:t>
            </a:r>
          </a:p>
        </p:txBody>
      </p:sp>
      <p:sp>
        <p:nvSpPr>
          <p:cNvPr id="16" name="t16"/>
          <p:cNvSpPr txBox="1"/>
          <p:nvPr/>
        </p:nvSpPr>
        <p:spPr>
          <a:xfrm>
            <a:off x="1803400" y="1778000"/>
            <a:ext cx="7620000" cy="355600"/>
          </a:xfrm>
          <a:prstGeom prst="rect">
            <a:avLst/>
          </a:prstGeom>
          <a:noFill/>
        </p:spPr>
        <p:txBody>
          <a:bodyPr wrap="square" lIns="30000" tIns="9000" rIns="30000" bIns="9000" rtlCol="0" anchor="t">
            <a:noAutofit/>
          </a:bodyPr>
          <a:lstStyle/>
          <a:p>
            <a:pPr algn="l"/>
            <a:r>
              <a:rPr lang="sq-AL" sz="2400" b="1" dirty="0">
                <a:solidFill>
                  <a:srgbClr val="1D1D1B"/>
                </a:solidFill>
              </a:rPr>
              <a:t>Infrastruktura dhe siguria</a:t>
            </a:r>
          </a:p>
        </p:txBody>
      </p:sp>
      <p:sp>
        <p:nvSpPr>
          <p:cNvPr id="17" name="t17"/>
          <p:cNvSpPr txBox="1"/>
          <p:nvPr/>
        </p:nvSpPr>
        <p:spPr>
          <a:xfrm>
            <a:off x="1803400" y="2133600"/>
            <a:ext cx="7747000" cy="279400"/>
          </a:xfrm>
          <a:prstGeom prst="rect">
            <a:avLst/>
          </a:prstGeom>
          <a:noFill/>
        </p:spPr>
        <p:txBody>
          <a:bodyPr wrap="square" lIns="30000" tIns="9000" rIns="30000" bIns="9000" rtlCol="0" anchor="t">
            <a:noAutofit/>
          </a:bodyPr>
          <a:lstStyle/>
          <a:p>
            <a:pPr algn="l"/>
            <a:r>
              <a:rPr lang="sq-AL" dirty="0">
                <a:solidFill>
                  <a:srgbClr val="2E8B3D"/>
                </a:solidFill>
              </a:rPr>
              <a:t>Tualete, rrethim, kamera, ndriçim, fikëse, mirëmbajtje</a:t>
            </a:r>
          </a:p>
        </p:txBody>
      </p:sp>
      <p:sp>
        <p:nvSpPr>
          <p:cNvPr id="18" name="s18"/>
          <p:cNvSpPr/>
          <p:nvPr/>
        </p:nvSpPr>
        <p:spPr>
          <a:xfrm>
            <a:off x="10007600" y="1879600"/>
            <a:ext cx="1219200" cy="406400"/>
          </a:xfrm>
          <a:prstGeom prst="roundRect">
            <a:avLst>
              <a:gd name="adj" fmla="val 50000"/>
            </a:avLst>
          </a:prstGeom>
          <a:solidFill>
            <a:srgbClr val="00602A"/>
          </a:solidFill>
          <a:ln>
            <a:noFill/>
          </a:ln>
        </p:spPr>
        <p:txBody>
          <a:bodyPr/>
          <a:lstStyle/>
          <a:p>
            <a:endParaRPr/>
          </a:p>
        </p:txBody>
      </p:sp>
      <p:sp>
        <p:nvSpPr>
          <p:cNvPr id="19" name="t19"/>
          <p:cNvSpPr txBox="1"/>
          <p:nvPr/>
        </p:nvSpPr>
        <p:spPr>
          <a:xfrm>
            <a:off x="10007600" y="1879600"/>
            <a:ext cx="1219200" cy="406400"/>
          </a:xfrm>
          <a:prstGeom prst="rect">
            <a:avLst/>
          </a:prstGeom>
          <a:noFill/>
        </p:spPr>
        <p:txBody>
          <a:bodyPr wrap="square" lIns="30000" tIns="9000" rIns="30000" bIns="9000" rtlCol="0" anchor="ctr">
            <a:normAutofit/>
          </a:bodyPr>
          <a:lstStyle/>
          <a:p>
            <a:pPr algn="ctr"/>
            <a:r>
              <a:rPr lang="sq-AL" b="1" dirty="0">
                <a:solidFill>
                  <a:srgbClr val="FFFFFF"/>
                </a:solidFill>
              </a:rPr>
              <a:t>7 akt.</a:t>
            </a:r>
          </a:p>
        </p:txBody>
      </p:sp>
      <p:sp>
        <p:nvSpPr>
          <p:cNvPr id="20" name="s20"/>
          <p:cNvSpPr/>
          <p:nvPr/>
        </p:nvSpPr>
        <p:spPr>
          <a:xfrm>
            <a:off x="812800" y="2628900"/>
            <a:ext cx="10566400" cy="812800"/>
          </a:xfrm>
          <a:prstGeom prst="roundRect">
            <a:avLst>
              <a:gd name="adj" fmla="val 14000"/>
            </a:avLst>
          </a:prstGeom>
          <a:solidFill>
            <a:srgbClr val="EAF6EA"/>
          </a:solidFill>
          <a:ln>
            <a:noFill/>
          </a:ln>
        </p:spPr>
        <p:txBody>
          <a:bodyPr/>
          <a:lstStyle/>
          <a:p>
            <a:endParaRPr/>
          </a:p>
        </p:txBody>
      </p:sp>
      <p:sp>
        <p:nvSpPr>
          <p:cNvPr id="21" name="s21"/>
          <p:cNvSpPr/>
          <p:nvPr/>
        </p:nvSpPr>
        <p:spPr>
          <a:xfrm>
            <a:off x="812800" y="2628900"/>
            <a:ext cx="127000" cy="812800"/>
          </a:xfrm>
          <a:prstGeom prst="rect">
            <a:avLst/>
          </a:prstGeom>
          <a:solidFill>
            <a:srgbClr val="007A33"/>
          </a:solidFill>
          <a:ln>
            <a:noFill/>
          </a:ln>
        </p:spPr>
        <p:txBody>
          <a:bodyPr/>
          <a:lstStyle/>
          <a:p>
            <a:endParaRPr/>
          </a:p>
        </p:txBody>
      </p:sp>
      <p:sp>
        <p:nvSpPr>
          <p:cNvPr id="22" name="s22"/>
          <p:cNvSpPr/>
          <p:nvPr/>
        </p:nvSpPr>
        <p:spPr>
          <a:xfrm>
            <a:off x="1066800" y="2768600"/>
            <a:ext cx="533400" cy="533400"/>
          </a:xfrm>
          <a:prstGeom prst="ellipse">
            <a:avLst/>
          </a:prstGeom>
          <a:solidFill>
            <a:srgbClr val="007A33"/>
          </a:solidFill>
          <a:ln>
            <a:noFill/>
          </a:ln>
        </p:spPr>
        <p:txBody>
          <a:bodyPr/>
          <a:lstStyle/>
          <a:p>
            <a:endParaRPr/>
          </a:p>
        </p:txBody>
      </p:sp>
      <p:sp>
        <p:nvSpPr>
          <p:cNvPr id="23" name="t23"/>
          <p:cNvSpPr txBox="1"/>
          <p:nvPr/>
        </p:nvSpPr>
        <p:spPr>
          <a:xfrm>
            <a:off x="1066800" y="2768600"/>
            <a:ext cx="533400" cy="533400"/>
          </a:xfrm>
          <a:prstGeom prst="rect">
            <a:avLst/>
          </a:prstGeom>
          <a:noFill/>
        </p:spPr>
        <p:txBody>
          <a:bodyPr wrap="square" lIns="30000" tIns="9000" rIns="30000" bIns="9000" rtlCol="0" anchor="ctr">
            <a:normAutofit/>
          </a:bodyPr>
          <a:lstStyle/>
          <a:p>
            <a:pPr algn="ctr"/>
            <a:r>
              <a:rPr lang="sq-AL" sz="2800" b="1" dirty="0">
                <a:solidFill>
                  <a:srgbClr val="FFFFFF"/>
                </a:solidFill>
              </a:rPr>
              <a:t>2</a:t>
            </a:r>
          </a:p>
        </p:txBody>
      </p:sp>
      <p:sp>
        <p:nvSpPr>
          <p:cNvPr id="24" name="t24"/>
          <p:cNvSpPr txBox="1"/>
          <p:nvPr/>
        </p:nvSpPr>
        <p:spPr>
          <a:xfrm>
            <a:off x="1803400" y="2730500"/>
            <a:ext cx="7620000" cy="355600"/>
          </a:xfrm>
          <a:prstGeom prst="rect">
            <a:avLst/>
          </a:prstGeom>
          <a:noFill/>
        </p:spPr>
        <p:txBody>
          <a:bodyPr wrap="square" lIns="30000" tIns="9000" rIns="30000" bIns="9000" rtlCol="0" anchor="t">
            <a:noAutofit/>
          </a:bodyPr>
          <a:lstStyle/>
          <a:p>
            <a:pPr algn="l"/>
            <a:r>
              <a:rPr lang="sq-AL" sz="2400" b="1" dirty="0">
                <a:solidFill>
                  <a:srgbClr val="1D1D1B"/>
                </a:solidFill>
              </a:rPr>
              <a:t>Aksesi, transporti dhe gjithëpërfshirja</a:t>
            </a:r>
          </a:p>
        </p:txBody>
      </p:sp>
      <p:sp>
        <p:nvSpPr>
          <p:cNvPr id="25" name="t25"/>
          <p:cNvSpPr txBox="1"/>
          <p:nvPr/>
        </p:nvSpPr>
        <p:spPr>
          <a:xfrm>
            <a:off x="1803400" y="3086100"/>
            <a:ext cx="7747000" cy="279400"/>
          </a:xfrm>
          <a:prstGeom prst="rect">
            <a:avLst/>
          </a:prstGeom>
          <a:noFill/>
        </p:spPr>
        <p:txBody>
          <a:bodyPr wrap="square" lIns="30000" tIns="9000" rIns="30000" bIns="9000" rtlCol="0" anchor="t">
            <a:noAutofit/>
          </a:bodyPr>
          <a:lstStyle/>
          <a:p>
            <a:pPr algn="l"/>
            <a:r>
              <a:rPr lang="sq-AL" dirty="0">
                <a:solidFill>
                  <a:srgbClr val="2E8B3D"/>
                </a:solidFill>
              </a:rPr>
              <a:t>Transport, konvikt, bursa, akses PAK, ndjekje frekuentimi</a:t>
            </a:r>
          </a:p>
        </p:txBody>
      </p:sp>
      <p:sp>
        <p:nvSpPr>
          <p:cNvPr id="26" name="s26"/>
          <p:cNvSpPr/>
          <p:nvPr/>
        </p:nvSpPr>
        <p:spPr>
          <a:xfrm>
            <a:off x="10007600" y="2832100"/>
            <a:ext cx="1219200" cy="406400"/>
          </a:xfrm>
          <a:prstGeom prst="roundRect">
            <a:avLst>
              <a:gd name="adj" fmla="val 50000"/>
            </a:avLst>
          </a:prstGeom>
          <a:solidFill>
            <a:srgbClr val="007A33"/>
          </a:solidFill>
          <a:ln>
            <a:noFill/>
          </a:ln>
        </p:spPr>
        <p:txBody>
          <a:bodyPr/>
          <a:lstStyle/>
          <a:p>
            <a:endParaRPr/>
          </a:p>
        </p:txBody>
      </p:sp>
      <p:sp>
        <p:nvSpPr>
          <p:cNvPr id="27" name="t27"/>
          <p:cNvSpPr txBox="1"/>
          <p:nvPr/>
        </p:nvSpPr>
        <p:spPr>
          <a:xfrm>
            <a:off x="10007600" y="2832100"/>
            <a:ext cx="1219200" cy="406400"/>
          </a:xfrm>
          <a:prstGeom prst="rect">
            <a:avLst/>
          </a:prstGeom>
          <a:noFill/>
        </p:spPr>
        <p:txBody>
          <a:bodyPr wrap="square" lIns="30000" tIns="9000" rIns="30000" bIns="9000" rtlCol="0" anchor="ctr">
            <a:normAutofit/>
          </a:bodyPr>
          <a:lstStyle/>
          <a:p>
            <a:pPr algn="ctr"/>
            <a:r>
              <a:rPr lang="sq-AL" b="1" dirty="0">
                <a:solidFill>
                  <a:srgbClr val="FFFFFF"/>
                </a:solidFill>
              </a:rPr>
              <a:t>7 akt.</a:t>
            </a:r>
          </a:p>
        </p:txBody>
      </p:sp>
      <p:sp>
        <p:nvSpPr>
          <p:cNvPr id="28" name="s28"/>
          <p:cNvSpPr/>
          <p:nvPr/>
        </p:nvSpPr>
        <p:spPr>
          <a:xfrm>
            <a:off x="812800" y="3581400"/>
            <a:ext cx="10566400" cy="812800"/>
          </a:xfrm>
          <a:prstGeom prst="roundRect">
            <a:avLst>
              <a:gd name="adj" fmla="val 14000"/>
            </a:avLst>
          </a:prstGeom>
          <a:solidFill>
            <a:srgbClr val="EAF6EA"/>
          </a:solidFill>
          <a:ln>
            <a:noFill/>
          </a:ln>
        </p:spPr>
        <p:txBody>
          <a:bodyPr/>
          <a:lstStyle/>
          <a:p>
            <a:endParaRPr/>
          </a:p>
        </p:txBody>
      </p:sp>
      <p:sp>
        <p:nvSpPr>
          <p:cNvPr id="29" name="s29"/>
          <p:cNvSpPr/>
          <p:nvPr/>
        </p:nvSpPr>
        <p:spPr>
          <a:xfrm>
            <a:off x="812800" y="3581400"/>
            <a:ext cx="127000" cy="812800"/>
          </a:xfrm>
          <a:prstGeom prst="rect">
            <a:avLst/>
          </a:prstGeom>
          <a:solidFill>
            <a:srgbClr val="2E8B3D"/>
          </a:solidFill>
          <a:ln>
            <a:noFill/>
          </a:ln>
        </p:spPr>
        <p:txBody>
          <a:bodyPr/>
          <a:lstStyle/>
          <a:p>
            <a:endParaRPr/>
          </a:p>
        </p:txBody>
      </p:sp>
      <p:sp>
        <p:nvSpPr>
          <p:cNvPr id="30" name="s30"/>
          <p:cNvSpPr/>
          <p:nvPr/>
        </p:nvSpPr>
        <p:spPr>
          <a:xfrm>
            <a:off x="1066800" y="3721100"/>
            <a:ext cx="533400" cy="533400"/>
          </a:xfrm>
          <a:prstGeom prst="ellipse">
            <a:avLst/>
          </a:prstGeom>
          <a:solidFill>
            <a:srgbClr val="2E8B3D"/>
          </a:solidFill>
          <a:ln>
            <a:noFill/>
          </a:ln>
        </p:spPr>
        <p:txBody>
          <a:bodyPr/>
          <a:lstStyle/>
          <a:p>
            <a:endParaRPr/>
          </a:p>
        </p:txBody>
      </p:sp>
      <p:sp>
        <p:nvSpPr>
          <p:cNvPr id="31" name="t31"/>
          <p:cNvSpPr txBox="1"/>
          <p:nvPr/>
        </p:nvSpPr>
        <p:spPr>
          <a:xfrm>
            <a:off x="1066800" y="3721100"/>
            <a:ext cx="533400" cy="533400"/>
          </a:xfrm>
          <a:prstGeom prst="rect">
            <a:avLst/>
          </a:prstGeom>
          <a:noFill/>
        </p:spPr>
        <p:txBody>
          <a:bodyPr wrap="square" lIns="30000" tIns="9000" rIns="30000" bIns="9000" rtlCol="0" anchor="ctr">
            <a:normAutofit/>
          </a:bodyPr>
          <a:lstStyle/>
          <a:p>
            <a:pPr algn="ctr"/>
            <a:r>
              <a:rPr lang="sq-AL" sz="2800" b="1" dirty="0">
                <a:solidFill>
                  <a:srgbClr val="FFFFFF"/>
                </a:solidFill>
              </a:rPr>
              <a:t>3</a:t>
            </a:r>
          </a:p>
        </p:txBody>
      </p:sp>
      <p:sp>
        <p:nvSpPr>
          <p:cNvPr id="32" name="t32"/>
          <p:cNvSpPr txBox="1"/>
          <p:nvPr/>
        </p:nvSpPr>
        <p:spPr>
          <a:xfrm>
            <a:off x="1803400" y="3683000"/>
            <a:ext cx="7620000" cy="355600"/>
          </a:xfrm>
          <a:prstGeom prst="rect">
            <a:avLst/>
          </a:prstGeom>
          <a:noFill/>
        </p:spPr>
        <p:txBody>
          <a:bodyPr wrap="square" lIns="30000" tIns="9000" rIns="30000" bIns="9000" rtlCol="0" anchor="t">
            <a:noAutofit/>
          </a:bodyPr>
          <a:lstStyle/>
          <a:p>
            <a:pPr algn="l"/>
            <a:r>
              <a:rPr lang="sq-AL" sz="2400" b="1" dirty="0">
                <a:solidFill>
                  <a:srgbClr val="1D1D1B"/>
                </a:solidFill>
              </a:rPr>
              <a:t>Cilësia e mjedisit dhe pajisjet</a:t>
            </a:r>
          </a:p>
        </p:txBody>
      </p:sp>
      <p:sp>
        <p:nvSpPr>
          <p:cNvPr id="33" name="t33"/>
          <p:cNvSpPr txBox="1"/>
          <p:nvPr/>
        </p:nvSpPr>
        <p:spPr>
          <a:xfrm>
            <a:off x="1803400" y="4038600"/>
            <a:ext cx="7747000" cy="279400"/>
          </a:xfrm>
          <a:prstGeom prst="rect">
            <a:avLst/>
          </a:prstGeom>
          <a:noFill/>
        </p:spPr>
        <p:txBody>
          <a:bodyPr wrap="square" lIns="30000" tIns="9000" rIns="30000" bIns="9000" rtlCol="0" anchor="t">
            <a:noAutofit/>
          </a:bodyPr>
          <a:lstStyle/>
          <a:p>
            <a:pPr algn="l"/>
            <a:r>
              <a:rPr lang="sq-AL" dirty="0">
                <a:solidFill>
                  <a:srgbClr val="2E8B3D"/>
                </a:solidFill>
              </a:rPr>
              <a:t>Mjete didaktike, mobilim, TIK, materiale për PAK</a:t>
            </a:r>
          </a:p>
        </p:txBody>
      </p:sp>
      <p:sp>
        <p:nvSpPr>
          <p:cNvPr id="34" name="s34"/>
          <p:cNvSpPr/>
          <p:nvPr/>
        </p:nvSpPr>
        <p:spPr>
          <a:xfrm>
            <a:off x="10007600" y="3784600"/>
            <a:ext cx="1219200" cy="406400"/>
          </a:xfrm>
          <a:prstGeom prst="roundRect">
            <a:avLst>
              <a:gd name="adj" fmla="val 50000"/>
            </a:avLst>
          </a:prstGeom>
          <a:solidFill>
            <a:srgbClr val="2E8B3D"/>
          </a:solidFill>
          <a:ln>
            <a:noFill/>
          </a:ln>
        </p:spPr>
        <p:txBody>
          <a:bodyPr/>
          <a:lstStyle/>
          <a:p>
            <a:endParaRPr/>
          </a:p>
        </p:txBody>
      </p:sp>
      <p:sp>
        <p:nvSpPr>
          <p:cNvPr id="35" name="t35"/>
          <p:cNvSpPr txBox="1"/>
          <p:nvPr/>
        </p:nvSpPr>
        <p:spPr>
          <a:xfrm>
            <a:off x="10007600" y="3784600"/>
            <a:ext cx="1219200" cy="406400"/>
          </a:xfrm>
          <a:prstGeom prst="rect">
            <a:avLst/>
          </a:prstGeom>
          <a:noFill/>
        </p:spPr>
        <p:txBody>
          <a:bodyPr wrap="square" lIns="30000" tIns="9000" rIns="30000" bIns="9000" rtlCol="0" anchor="ctr">
            <a:normAutofit/>
          </a:bodyPr>
          <a:lstStyle/>
          <a:p>
            <a:pPr algn="ctr"/>
            <a:r>
              <a:rPr lang="sq-AL" b="1" dirty="0">
                <a:solidFill>
                  <a:srgbClr val="FFFFFF"/>
                </a:solidFill>
              </a:rPr>
              <a:t>7 akt.</a:t>
            </a:r>
          </a:p>
        </p:txBody>
      </p:sp>
      <p:sp>
        <p:nvSpPr>
          <p:cNvPr id="36" name="s36"/>
          <p:cNvSpPr/>
          <p:nvPr/>
        </p:nvSpPr>
        <p:spPr>
          <a:xfrm>
            <a:off x="812800" y="4533900"/>
            <a:ext cx="10566400" cy="812800"/>
          </a:xfrm>
          <a:prstGeom prst="roundRect">
            <a:avLst>
              <a:gd name="adj" fmla="val 14000"/>
            </a:avLst>
          </a:prstGeom>
          <a:solidFill>
            <a:srgbClr val="EAF6EA"/>
          </a:solidFill>
          <a:ln>
            <a:noFill/>
          </a:ln>
        </p:spPr>
        <p:txBody>
          <a:bodyPr/>
          <a:lstStyle/>
          <a:p>
            <a:endParaRPr/>
          </a:p>
        </p:txBody>
      </p:sp>
      <p:sp>
        <p:nvSpPr>
          <p:cNvPr id="37" name="s37"/>
          <p:cNvSpPr/>
          <p:nvPr/>
        </p:nvSpPr>
        <p:spPr>
          <a:xfrm>
            <a:off x="812800" y="4533900"/>
            <a:ext cx="127000" cy="812800"/>
          </a:xfrm>
          <a:prstGeom prst="rect">
            <a:avLst/>
          </a:prstGeom>
          <a:solidFill>
            <a:srgbClr val="46B04A"/>
          </a:solidFill>
          <a:ln>
            <a:noFill/>
          </a:ln>
        </p:spPr>
        <p:txBody>
          <a:bodyPr/>
          <a:lstStyle/>
          <a:p>
            <a:endParaRPr/>
          </a:p>
        </p:txBody>
      </p:sp>
      <p:sp>
        <p:nvSpPr>
          <p:cNvPr id="38" name="s38"/>
          <p:cNvSpPr/>
          <p:nvPr/>
        </p:nvSpPr>
        <p:spPr>
          <a:xfrm>
            <a:off x="1066800" y="4673600"/>
            <a:ext cx="533400" cy="533400"/>
          </a:xfrm>
          <a:prstGeom prst="ellipse">
            <a:avLst/>
          </a:prstGeom>
          <a:solidFill>
            <a:srgbClr val="46B04A"/>
          </a:solidFill>
          <a:ln>
            <a:noFill/>
          </a:ln>
        </p:spPr>
        <p:txBody>
          <a:bodyPr/>
          <a:lstStyle/>
          <a:p>
            <a:endParaRPr/>
          </a:p>
        </p:txBody>
      </p:sp>
      <p:sp>
        <p:nvSpPr>
          <p:cNvPr id="39" name="t39"/>
          <p:cNvSpPr txBox="1"/>
          <p:nvPr/>
        </p:nvSpPr>
        <p:spPr>
          <a:xfrm>
            <a:off x="1066800" y="4673600"/>
            <a:ext cx="533400" cy="533400"/>
          </a:xfrm>
          <a:prstGeom prst="rect">
            <a:avLst/>
          </a:prstGeom>
          <a:noFill/>
        </p:spPr>
        <p:txBody>
          <a:bodyPr wrap="square" lIns="30000" tIns="9000" rIns="30000" bIns="9000" rtlCol="0" anchor="ctr">
            <a:normAutofit/>
          </a:bodyPr>
          <a:lstStyle/>
          <a:p>
            <a:pPr algn="ctr"/>
            <a:r>
              <a:rPr lang="sq-AL" sz="2800" b="1" dirty="0">
                <a:solidFill>
                  <a:srgbClr val="FFFFFF"/>
                </a:solidFill>
              </a:rPr>
              <a:t>4</a:t>
            </a:r>
          </a:p>
        </p:txBody>
      </p:sp>
      <p:sp>
        <p:nvSpPr>
          <p:cNvPr id="40" name="t40"/>
          <p:cNvSpPr txBox="1"/>
          <p:nvPr/>
        </p:nvSpPr>
        <p:spPr>
          <a:xfrm>
            <a:off x="1803400" y="4635500"/>
            <a:ext cx="7620000" cy="355600"/>
          </a:xfrm>
          <a:prstGeom prst="rect">
            <a:avLst/>
          </a:prstGeom>
          <a:noFill/>
        </p:spPr>
        <p:txBody>
          <a:bodyPr wrap="square" lIns="30000" tIns="9000" rIns="30000" bIns="9000" rtlCol="0" anchor="t">
            <a:noAutofit/>
          </a:bodyPr>
          <a:lstStyle/>
          <a:p>
            <a:pPr algn="l"/>
            <a:r>
              <a:rPr lang="sq-AL" sz="2400" b="1" dirty="0">
                <a:solidFill>
                  <a:srgbClr val="1D1D1B"/>
                </a:solidFill>
              </a:rPr>
              <a:t>Qendra Kulturore e Fëmijëve</a:t>
            </a:r>
          </a:p>
        </p:txBody>
      </p:sp>
      <p:sp>
        <p:nvSpPr>
          <p:cNvPr id="41" name="t41"/>
          <p:cNvSpPr txBox="1"/>
          <p:nvPr/>
        </p:nvSpPr>
        <p:spPr>
          <a:xfrm>
            <a:off x="1803400" y="4991100"/>
            <a:ext cx="7747000" cy="279400"/>
          </a:xfrm>
          <a:prstGeom prst="rect">
            <a:avLst/>
          </a:prstGeom>
          <a:noFill/>
        </p:spPr>
        <p:txBody>
          <a:bodyPr wrap="square" lIns="30000" tIns="9000" rIns="30000" bIns="9000" rtlCol="0" anchor="t">
            <a:noAutofit/>
          </a:bodyPr>
          <a:lstStyle/>
          <a:p>
            <a:pPr algn="l"/>
            <a:r>
              <a:rPr lang="sq-AL" dirty="0">
                <a:solidFill>
                  <a:srgbClr val="2E8B3D"/>
                </a:solidFill>
              </a:rPr>
              <a:t>Kalendar, kurse, konkurse, ekspozita, aktivitete sportive</a:t>
            </a:r>
          </a:p>
        </p:txBody>
      </p:sp>
      <p:sp>
        <p:nvSpPr>
          <p:cNvPr id="42" name="s42"/>
          <p:cNvSpPr/>
          <p:nvPr/>
        </p:nvSpPr>
        <p:spPr>
          <a:xfrm>
            <a:off x="10007600" y="4737100"/>
            <a:ext cx="1219200" cy="406400"/>
          </a:xfrm>
          <a:prstGeom prst="roundRect">
            <a:avLst>
              <a:gd name="adj" fmla="val 50000"/>
            </a:avLst>
          </a:prstGeom>
          <a:solidFill>
            <a:srgbClr val="46B04A"/>
          </a:solidFill>
          <a:ln>
            <a:noFill/>
          </a:ln>
        </p:spPr>
        <p:txBody>
          <a:bodyPr/>
          <a:lstStyle/>
          <a:p>
            <a:endParaRPr/>
          </a:p>
        </p:txBody>
      </p:sp>
      <p:sp>
        <p:nvSpPr>
          <p:cNvPr id="43" name="t43"/>
          <p:cNvSpPr txBox="1"/>
          <p:nvPr/>
        </p:nvSpPr>
        <p:spPr>
          <a:xfrm>
            <a:off x="10007600" y="4737100"/>
            <a:ext cx="1219200" cy="406400"/>
          </a:xfrm>
          <a:prstGeom prst="rect">
            <a:avLst/>
          </a:prstGeom>
          <a:noFill/>
        </p:spPr>
        <p:txBody>
          <a:bodyPr wrap="square" lIns="30000" tIns="9000" rIns="30000" bIns="9000" rtlCol="0" anchor="ctr">
            <a:normAutofit/>
          </a:bodyPr>
          <a:lstStyle/>
          <a:p>
            <a:pPr algn="ctr"/>
            <a:r>
              <a:rPr lang="sq-AL" b="1" dirty="0">
                <a:solidFill>
                  <a:srgbClr val="FFFFFF"/>
                </a:solidFill>
              </a:rPr>
              <a:t>8 akt.</a:t>
            </a:r>
          </a:p>
        </p:txBody>
      </p:sp>
      <p:sp>
        <p:nvSpPr>
          <p:cNvPr id="44" name="s44"/>
          <p:cNvSpPr/>
          <p:nvPr/>
        </p:nvSpPr>
        <p:spPr>
          <a:xfrm>
            <a:off x="812800" y="5486400"/>
            <a:ext cx="10566400" cy="812800"/>
          </a:xfrm>
          <a:prstGeom prst="roundRect">
            <a:avLst>
              <a:gd name="adj" fmla="val 14000"/>
            </a:avLst>
          </a:prstGeom>
          <a:solidFill>
            <a:srgbClr val="EAF6EA"/>
          </a:solidFill>
          <a:ln>
            <a:noFill/>
          </a:ln>
        </p:spPr>
        <p:txBody>
          <a:bodyPr/>
          <a:lstStyle/>
          <a:p>
            <a:endParaRPr/>
          </a:p>
        </p:txBody>
      </p:sp>
      <p:sp>
        <p:nvSpPr>
          <p:cNvPr id="45" name="s45"/>
          <p:cNvSpPr/>
          <p:nvPr/>
        </p:nvSpPr>
        <p:spPr>
          <a:xfrm>
            <a:off x="812800" y="5486400"/>
            <a:ext cx="127000" cy="812800"/>
          </a:xfrm>
          <a:prstGeom prst="rect">
            <a:avLst/>
          </a:prstGeom>
          <a:solidFill>
            <a:srgbClr val="007A33"/>
          </a:solidFill>
          <a:ln>
            <a:noFill/>
          </a:ln>
        </p:spPr>
        <p:txBody>
          <a:bodyPr/>
          <a:lstStyle/>
          <a:p>
            <a:endParaRPr/>
          </a:p>
        </p:txBody>
      </p:sp>
      <p:sp>
        <p:nvSpPr>
          <p:cNvPr id="46" name="s46"/>
          <p:cNvSpPr/>
          <p:nvPr/>
        </p:nvSpPr>
        <p:spPr>
          <a:xfrm>
            <a:off x="1066800" y="5626100"/>
            <a:ext cx="533400" cy="533400"/>
          </a:xfrm>
          <a:prstGeom prst="ellipse">
            <a:avLst/>
          </a:prstGeom>
          <a:solidFill>
            <a:srgbClr val="007A33"/>
          </a:solidFill>
          <a:ln>
            <a:noFill/>
          </a:ln>
        </p:spPr>
        <p:txBody>
          <a:bodyPr/>
          <a:lstStyle/>
          <a:p>
            <a:endParaRPr/>
          </a:p>
        </p:txBody>
      </p:sp>
      <p:sp>
        <p:nvSpPr>
          <p:cNvPr id="47" name="t47"/>
          <p:cNvSpPr txBox="1"/>
          <p:nvPr/>
        </p:nvSpPr>
        <p:spPr>
          <a:xfrm>
            <a:off x="1066800" y="5626100"/>
            <a:ext cx="533400" cy="533400"/>
          </a:xfrm>
          <a:prstGeom prst="rect">
            <a:avLst/>
          </a:prstGeom>
          <a:noFill/>
        </p:spPr>
        <p:txBody>
          <a:bodyPr wrap="square" lIns="30000" tIns="9000" rIns="30000" bIns="9000" rtlCol="0" anchor="ctr">
            <a:normAutofit/>
          </a:bodyPr>
          <a:lstStyle/>
          <a:p>
            <a:pPr algn="ctr"/>
            <a:r>
              <a:rPr lang="sq-AL" sz="2800" b="1" dirty="0">
                <a:solidFill>
                  <a:srgbClr val="FFFFFF"/>
                </a:solidFill>
              </a:rPr>
              <a:t>5</a:t>
            </a:r>
          </a:p>
        </p:txBody>
      </p:sp>
      <p:sp>
        <p:nvSpPr>
          <p:cNvPr id="48" name="t48"/>
          <p:cNvSpPr txBox="1"/>
          <p:nvPr/>
        </p:nvSpPr>
        <p:spPr>
          <a:xfrm>
            <a:off x="1803400" y="5588000"/>
            <a:ext cx="7620000" cy="355600"/>
          </a:xfrm>
          <a:prstGeom prst="rect">
            <a:avLst/>
          </a:prstGeom>
          <a:noFill/>
        </p:spPr>
        <p:txBody>
          <a:bodyPr wrap="square" lIns="30000" tIns="9000" rIns="30000" bIns="9000" rtlCol="0" anchor="t">
            <a:noAutofit/>
          </a:bodyPr>
          <a:lstStyle/>
          <a:p>
            <a:pPr algn="l"/>
            <a:r>
              <a:rPr lang="sq-AL" sz="2400" b="1" dirty="0">
                <a:solidFill>
                  <a:srgbClr val="1D1D1B"/>
                </a:solidFill>
              </a:rPr>
              <a:t>Të dhënat, koordinimi dhe pjesëmarrja</a:t>
            </a:r>
          </a:p>
        </p:txBody>
      </p:sp>
      <p:sp>
        <p:nvSpPr>
          <p:cNvPr id="49" name="t49"/>
          <p:cNvSpPr txBox="1"/>
          <p:nvPr/>
        </p:nvSpPr>
        <p:spPr>
          <a:xfrm>
            <a:off x="1803400" y="5943600"/>
            <a:ext cx="7747000" cy="279400"/>
          </a:xfrm>
          <a:prstGeom prst="rect">
            <a:avLst/>
          </a:prstGeom>
          <a:noFill/>
        </p:spPr>
        <p:txBody>
          <a:bodyPr wrap="square" lIns="30000" tIns="9000" rIns="30000" bIns="9000" rtlCol="0" anchor="t">
            <a:noAutofit/>
          </a:bodyPr>
          <a:lstStyle/>
          <a:p>
            <a:pPr algn="l"/>
            <a:r>
              <a:rPr lang="sq-AL" dirty="0">
                <a:solidFill>
                  <a:srgbClr val="2E8B3D"/>
                </a:solidFill>
              </a:rPr>
              <a:t>Bazë të dhënash, takime vjetore, borde, raportim, PBA</a:t>
            </a:r>
          </a:p>
        </p:txBody>
      </p:sp>
      <p:sp>
        <p:nvSpPr>
          <p:cNvPr id="50" name="s50"/>
          <p:cNvSpPr/>
          <p:nvPr/>
        </p:nvSpPr>
        <p:spPr>
          <a:xfrm>
            <a:off x="10007600" y="5689600"/>
            <a:ext cx="1219200" cy="406400"/>
          </a:xfrm>
          <a:prstGeom prst="roundRect">
            <a:avLst>
              <a:gd name="adj" fmla="val 50000"/>
            </a:avLst>
          </a:prstGeom>
          <a:solidFill>
            <a:srgbClr val="007A33"/>
          </a:solidFill>
          <a:ln>
            <a:noFill/>
          </a:ln>
        </p:spPr>
        <p:txBody>
          <a:bodyPr/>
          <a:lstStyle/>
          <a:p>
            <a:endParaRPr/>
          </a:p>
        </p:txBody>
      </p:sp>
      <p:sp>
        <p:nvSpPr>
          <p:cNvPr id="51" name="t51"/>
          <p:cNvSpPr txBox="1"/>
          <p:nvPr/>
        </p:nvSpPr>
        <p:spPr>
          <a:xfrm>
            <a:off x="10007600" y="5689600"/>
            <a:ext cx="1219200" cy="406400"/>
          </a:xfrm>
          <a:prstGeom prst="rect">
            <a:avLst/>
          </a:prstGeom>
          <a:noFill/>
        </p:spPr>
        <p:txBody>
          <a:bodyPr wrap="square" lIns="30000" tIns="9000" rIns="30000" bIns="9000" rtlCol="0" anchor="ctr">
            <a:normAutofit/>
          </a:bodyPr>
          <a:lstStyle/>
          <a:p>
            <a:pPr algn="ctr"/>
            <a:r>
              <a:rPr lang="sq-AL" b="1" dirty="0">
                <a:solidFill>
                  <a:srgbClr val="FFFFFF"/>
                </a:solidFill>
              </a:rPr>
              <a:t>7 akt.</a:t>
            </a:r>
          </a:p>
        </p:txBody>
      </p:sp>
    </p:spTree>
    <p:extLst>
      <p:ext uri="{BB962C8B-B14F-4D97-AF65-F5344CB8AC3E}">
        <p14:creationId xmlns:p14="http://schemas.microsoft.com/office/powerpoint/2010/main" val="1215140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55E248ED-F93E-435E-B3B3-DB48E1204DAD}"/>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6271472E-8CEA-45EB-90C1-C0FA60E37C89}"/>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84C957D0-6CE2-497F-A939-9660A8E99527}"/>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pic>
        <p:nvPicPr>
          <p:cNvPr id="5" name="Picture 4">
            <a:extLst>
              <a:ext uri="{FF2B5EF4-FFF2-40B4-BE49-F238E27FC236}">
                <a16:creationId xmlns:a16="http://schemas.microsoft.com/office/drawing/2014/main" id="{FCFAE579-8CD9-9062-9E94-EF88283099D4}"/>
              </a:ext>
            </a:extLst>
          </p:cNvPr>
          <p:cNvPicPr>
            <a:picLocks noChangeAspect="1"/>
          </p:cNvPicPr>
          <p:nvPr/>
        </p:nvPicPr>
        <p:blipFill>
          <a:blip r:embed="rId3"/>
          <a:stretch>
            <a:fillRect/>
          </a:stretch>
        </p:blipFill>
        <p:spPr>
          <a:xfrm>
            <a:off x="11328400" y="101600"/>
            <a:ext cx="711200" cy="928511"/>
          </a:xfrm>
          <a:prstGeom prst="rect">
            <a:avLst/>
          </a:prstGeom>
        </p:spPr>
      </p:pic>
      <p:sp>
        <p:nvSpPr>
          <p:cNvPr id="10" name="s10"/>
          <p:cNvSpPr/>
          <p:nvPr/>
        </p:nvSpPr>
        <p:spPr>
          <a:xfrm>
            <a:off x="1016000" y="558800"/>
            <a:ext cx="330200" cy="330200"/>
          </a:xfrm>
          <a:prstGeom prst="chevron">
            <a:avLst/>
          </a:prstGeom>
          <a:solidFill>
            <a:srgbClr val="35D65A"/>
          </a:solidFill>
          <a:ln>
            <a:noFill/>
          </a:ln>
        </p:spPr>
        <p:txBody>
          <a:bodyPr/>
          <a:lstStyle/>
          <a:p>
            <a:endParaRPr/>
          </a:p>
        </p:txBody>
      </p:sp>
      <p:sp>
        <p:nvSpPr>
          <p:cNvPr id="11" name="t11"/>
          <p:cNvSpPr txBox="1"/>
          <p:nvPr/>
        </p:nvSpPr>
        <p:spPr>
          <a:xfrm>
            <a:off x="1422400" y="457200"/>
            <a:ext cx="9652000" cy="584200"/>
          </a:xfrm>
          <a:prstGeom prst="rect">
            <a:avLst/>
          </a:prstGeom>
          <a:noFill/>
        </p:spPr>
        <p:txBody>
          <a:bodyPr wrap="square" lIns="45000" tIns="21000" rIns="30000" bIns="21000" rtlCol="0" anchor="t">
            <a:normAutofit/>
          </a:bodyPr>
          <a:lstStyle/>
          <a:p>
            <a:pPr algn="l"/>
            <a:r>
              <a:rPr lang="sq-AL" sz="2800" b="1" dirty="0">
                <a:solidFill>
                  <a:srgbClr val="00602A"/>
                </a:solidFill>
              </a:rPr>
              <a:t>AKTIVITETET (1) — INFRASTRUKTURË, SIGURI DHE AKSES</a:t>
            </a:r>
          </a:p>
        </p:txBody>
      </p:sp>
      <p:sp>
        <p:nvSpPr>
          <p:cNvPr id="12" name="s12"/>
          <p:cNvSpPr/>
          <p:nvPr/>
        </p:nvSpPr>
        <p:spPr>
          <a:xfrm>
            <a:off x="812800" y="1270000"/>
            <a:ext cx="5156200" cy="5054600"/>
          </a:xfrm>
          <a:prstGeom prst="roundRect">
            <a:avLst>
              <a:gd name="adj" fmla="val 4000"/>
            </a:avLst>
          </a:prstGeom>
          <a:solidFill>
            <a:srgbClr val="EAF6EA"/>
          </a:solidFill>
          <a:ln>
            <a:noFill/>
          </a:ln>
        </p:spPr>
        <p:txBody>
          <a:bodyPr/>
          <a:lstStyle/>
          <a:p>
            <a:endParaRPr/>
          </a:p>
        </p:txBody>
      </p:sp>
      <p:sp>
        <p:nvSpPr>
          <p:cNvPr id="13" name="s13"/>
          <p:cNvSpPr/>
          <p:nvPr/>
        </p:nvSpPr>
        <p:spPr>
          <a:xfrm>
            <a:off x="812800" y="1270000"/>
            <a:ext cx="5156200" cy="609600"/>
          </a:xfrm>
          <a:prstGeom prst="roundRect">
            <a:avLst>
              <a:gd name="adj" fmla="val 14000"/>
            </a:avLst>
          </a:prstGeom>
          <a:solidFill>
            <a:srgbClr val="00602A"/>
          </a:solidFill>
          <a:ln>
            <a:noFill/>
          </a:ln>
        </p:spPr>
        <p:txBody>
          <a:bodyPr/>
          <a:lstStyle/>
          <a:p>
            <a:endParaRPr/>
          </a:p>
        </p:txBody>
      </p:sp>
      <p:sp>
        <p:nvSpPr>
          <p:cNvPr id="14" name="t14"/>
          <p:cNvSpPr txBox="1"/>
          <p:nvPr/>
        </p:nvSpPr>
        <p:spPr>
          <a:xfrm>
            <a:off x="812800" y="1320800"/>
            <a:ext cx="5156200" cy="508000"/>
          </a:xfrm>
          <a:prstGeom prst="rect">
            <a:avLst/>
          </a:prstGeom>
          <a:noFill/>
        </p:spPr>
        <p:txBody>
          <a:bodyPr wrap="square" lIns="45000" tIns="21000" rIns="30000" bIns="21000" rtlCol="0" anchor="ctr">
            <a:normAutofit/>
          </a:bodyPr>
          <a:lstStyle/>
          <a:p>
            <a:pPr algn="ctr"/>
            <a:r>
              <a:rPr lang="sq-AL" sz="2400" b="1" dirty="0">
                <a:solidFill>
                  <a:srgbClr val="FFFFFF"/>
                </a:solidFill>
              </a:rPr>
              <a:t>INFRASTRUKTURA DHE SIGURIA</a:t>
            </a:r>
          </a:p>
        </p:txBody>
      </p:sp>
      <p:sp>
        <p:nvSpPr>
          <p:cNvPr id="15" name="t15"/>
          <p:cNvSpPr txBox="1"/>
          <p:nvPr/>
        </p:nvSpPr>
        <p:spPr>
          <a:xfrm>
            <a:off x="1016000" y="1981200"/>
            <a:ext cx="4800600" cy="4267200"/>
          </a:xfrm>
          <a:prstGeom prst="rect">
            <a:avLst/>
          </a:prstGeom>
          <a:noFill/>
        </p:spPr>
        <p:txBody>
          <a:bodyPr wrap="square" lIns="45000" tIns="21000" rIns="30000" bIns="21000" rtlCol="0" anchor="t">
            <a:normAutofit/>
          </a:bodyPr>
          <a:lstStyle/>
          <a:p>
            <a:pPr marL="285750" indent="-285750">
              <a:spcBef>
                <a:spcPts val="600"/>
              </a:spcBef>
              <a:buFont typeface="+mn-lt"/>
              <a:buAutoNum type="arabicPeriod"/>
            </a:pPr>
            <a:r>
              <a:rPr lang="sq-AL" sz="2000" dirty="0">
                <a:solidFill>
                  <a:srgbClr val="1D1D1B"/>
                </a:solidFill>
              </a:rPr>
              <a:t>Vlerësim teknik i objekteve arsimore (2027)</a:t>
            </a:r>
          </a:p>
          <a:p>
            <a:pPr marL="285750" indent="-285750">
              <a:spcBef>
                <a:spcPts val="600"/>
              </a:spcBef>
              <a:buFont typeface="+mn-lt"/>
              <a:buAutoNum type="arabicPeriod"/>
            </a:pPr>
            <a:r>
              <a:rPr lang="sq-AL" sz="2000" dirty="0">
                <a:solidFill>
                  <a:srgbClr val="1D1D1B"/>
                </a:solidFill>
              </a:rPr>
              <a:t>Përmirësim i tualeteve dhe lavamanëve</a:t>
            </a:r>
          </a:p>
          <a:p>
            <a:pPr marL="285750" indent="-285750">
              <a:spcBef>
                <a:spcPts val="600"/>
              </a:spcBef>
              <a:buFont typeface="+mn-lt"/>
              <a:buAutoNum type="arabicPeriod"/>
            </a:pPr>
            <a:r>
              <a:rPr lang="sq-AL" sz="2000" dirty="0">
                <a:solidFill>
                  <a:srgbClr val="1D1D1B"/>
                </a:solidFill>
              </a:rPr>
              <a:t>Rrethim i institucioneve prioritare</a:t>
            </a:r>
          </a:p>
          <a:p>
            <a:pPr marL="285750" indent="-285750">
              <a:spcBef>
                <a:spcPts val="600"/>
              </a:spcBef>
              <a:buFont typeface="+mn-lt"/>
              <a:buAutoNum type="arabicPeriod"/>
            </a:pPr>
            <a:r>
              <a:rPr lang="sq-AL" sz="2000" dirty="0">
                <a:solidFill>
                  <a:srgbClr val="1D1D1B"/>
                </a:solidFill>
              </a:rPr>
              <a:t>Kamera dhe ndriçim sigurie</a:t>
            </a:r>
          </a:p>
          <a:p>
            <a:pPr marL="285750" indent="-285750">
              <a:spcBef>
                <a:spcPts val="600"/>
              </a:spcBef>
              <a:buFont typeface="+mn-lt"/>
              <a:buAutoNum type="arabicPeriod"/>
            </a:pPr>
            <a:r>
              <a:rPr lang="sq-AL" sz="2000" dirty="0">
                <a:solidFill>
                  <a:srgbClr val="1D1D1B"/>
                </a:solidFill>
              </a:rPr>
              <a:t>Sinjalistikë dhe akses i sigurt në hyrje</a:t>
            </a:r>
          </a:p>
          <a:p>
            <a:pPr marL="285750" indent="-285750">
              <a:spcBef>
                <a:spcPts val="600"/>
              </a:spcBef>
              <a:buFont typeface="+mn-lt"/>
              <a:buAutoNum type="arabicPeriod"/>
            </a:pPr>
            <a:r>
              <a:rPr lang="sq-AL" sz="2000" dirty="0">
                <a:solidFill>
                  <a:srgbClr val="1D1D1B"/>
                </a:solidFill>
              </a:rPr>
              <a:t>Fikëse zjarri dhe plan emergjence (çdo vit)</a:t>
            </a:r>
          </a:p>
          <a:p>
            <a:pPr marL="285750" indent="-285750">
              <a:spcBef>
                <a:spcPts val="600"/>
              </a:spcBef>
              <a:buFont typeface="+mn-lt"/>
              <a:buAutoNum type="arabicPeriod"/>
            </a:pPr>
            <a:r>
              <a:rPr lang="sq-AL" sz="2000" dirty="0">
                <a:solidFill>
                  <a:srgbClr val="1D1D1B"/>
                </a:solidFill>
              </a:rPr>
              <a:t>Mirëmbajtje e konviktit</a:t>
            </a:r>
          </a:p>
        </p:txBody>
      </p:sp>
      <p:sp>
        <p:nvSpPr>
          <p:cNvPr id="16" name="s16"/>
          <p:cNvSpPr/>
          <p:nvPr/>
        </p:nvSpPr>
        <p:spPr>
          <a:xfrm>
            <a:off x="6223000" y="1270000"/>
            <a:ext cx="5156200" cy="5054600"/>
          </a:xfrm>
          <a:prstGeom prst="roundRect">
            <a:avLst>
              <a:gd name="adj" fmla="val 4000"/>
            </a:avLst>
          </a:prstGeom>
          <a:solidFill>
            <a:srgbClr val="EAF6EA"/>
          </a:solidFill>
          <a:ln>
            <a:noFill/>
          </a:ln>
        </p:spPr>
        <p:txBody>
          <a:bodyPr/>
          <a:lstStyle/>
          <a:p>
            <a:endParaRPr/>
          </a:p>
        </p:txBody>
      </p:sp>
      <p:sp>
        <p:nvSpPr>
          <p:cNvPr id="17" name="s17"/>
          <p:cNvSpPr/>
          <p:nvPr/>
        </p:nvSpPr>
        <p:spPr>
          <a:xfrm>
            <a:off x="6223000" y="1270000"/>
            <a:ext cx="5156200" cy="609600"/>
          </a:xfrm>
          <a:prstGeom prst="roundRect">
            <a:avLst>
              <a:gd name="adj" fmla="val 14000"/>
            </a:avLst>
          </a:prstGeom>
          <a:solidFill>
            <a:srgbClr val="007A33"/>
          </a:solidFill>
          <a:ln>
            <a:noFill/>
          </a:ln>
        </p:spPr>
        <p:txBody>
          <a:bodyPr/>
          <a:lstStyle/>
          <a:p>
            <a:endParaRPr/>
          </a:p>
        </p:txBody>
      </p:sp>
      <p:sp>
        <p:nvSpPr>
          <p:cNvPr id="18" name="t18"/>
          <p:cNvSpPr txBox="1"/>
          <p:nvPr/>
        </p:nvSpPr>
        <p:spPr>
          <a:xfrm>
            <a:off x="6223000" y="1320800"/>
            <a:ext cx="5156200" cy="508000"/>
          </a:xfrm>
          <a:prstGeom prst="rect">
            <a:avLst/>
          </a:prstGeom>
          <a:noFill/>
        </p:spPr>
        <p:txBody>
          <a:bodyPr wrap="square" lIns="45000" tIns="21000" rIns="30000" bIns="21000" rtlCol="0" anchor="ctr">
            <a:normAutofit/>
          </a:bodyPr>
          <a:lstStyle/>
          <a:p>
            <a:pPr algn="ctr"/>
            <a:r>
              <a:rPr lang="sq-AL" sz="2000" b="1" dirty="0">
                <a:solidFill>
                  <a:srgbClr val="FFFFFF"/>
                </a:solidFill>
              </a:rPr>
              <a:t>AKSESI, TRANSPORTI DHE GJITHËPËRFSHIRJA</a:t>
            </a:r>
          </a:p>
        </p:txBody>
      </p:sp>
      <p:sp>
        <p:nvSpPr>
          <p:cNvPr id="19" name="t19"/>
          <p:cNvSpPr txBox="1"/>
          <p:nvPr/>
        </p:nvSpPr>
        <p:spPr>
          <a:xfrm>
            <a:off x="6426200" y="1981200"/>
            <a:ext cx="4800600" cy="4267200"/>
          </a:xfrm>
          <a:prstGeom prst="rect">
            <a:avLst/>
          </a:prstGeom>
          <a:noFill/>
        </p:spPr>
        <p:txBody>
          <a:bodyPr wrap="square" lIns="45000" tIns="21000" rIns="30000" bIns="21000" rtlCol="0" anchor="t">
            <a:normAutofit/>
          </a:bodyPr>
          <a:lstStyle/>
          <a:p>
            <a:pPr marL="285750" indent="-285750">
              <a:spcBef>
                <a:spcPts val="600"/>
              </a:spcBef>
              <a:buFont typeface="+mn-lt"/>
              <a:buAutoNum type="arabicPeriod"/>
            </a:pPr>
            <a:r>
              <a:rPr lang="sq-AL" sz="2000" dirty="0">
                <a:solidFill>
                  <a:srgbClr val="1D1D1B"/>
                </a:solidFill>
              </a:rPr>
              <a:t>Listë e nxënësve që kanë nevojë për transport</a:t>
            </a:r>
          </a:p>
          <a:p>
            <a:pPr marL="285750" indent="-285750">
              <a:spcBef>
                <a:spcPts val="600"/>
              </a:spcBef>
              <a:buFont typeface="+mn-lt"/>
              <a:buAutoNum type="arabicPeriod"/>
            </a:pPr>
            <a:r>
              <a:rPr lang="sq-AL" sz="2000" dirty="0">
                <a:solidFill>
                  <a:srgbClr val="1D1D1B"/>
                </a:solidFill>
              </a:rPr>
              <a:t>Planifikim i transportit shkollor</a:t>
            </a:r>
          </a:p>
          <a:p>
            <a:pPr marL="285750" indent="-285750">
              <a:spcBef>
                <a:spcPts val="600"/>
              </a:spcBef>
              <a:buFont typeface="+mn-lt"/>
              <a:buAutoNum type="arabicPeriod"/>
            </a:pPr>
            <a:r>
              <a:rPr lang="sq-AL" sz="2000" dirty="0">
                <a:solidFill>
                  <a:srgbClr val="1D1D1B"/>
                </a:solidFill>
              </a:rPr>
              <a:t>Mbështetje për nxënësit në konvikt</a:t>
            </a:r>
          </a:p>
          <a:p>
            <a:pPr marL="285750" indent="-285750">
              <a:spcBef>
                <a:spcPts val="600"/>
              </a:spcBef>
              <a:buFont typeface="+mn-lt"/>
              <a:buAutoNum type="arabicPeriod"/>
            </a:pPr>
            <a:r>
              <a:rPr lang="sq-AL" sz="2000" dirty="0">
                <a:solidFill>
                  <a:srgbClr val="1D1D1B"/>
                </a:solidFill>
              </a:rPr>
              <a:t>Ndjekje e bursave dhe mbështetjes sociale</a:t>
            </a:r>
          </a:p>
          <a:p>
            <a:pPr marL="285750" indent="-285750">
              <a:spcBef>
                <a:spcPts val="600"/>
              </a:spcBef>
              <a:buFont typeface="+mn-lt"/>
              <a:buAutoNum type="arabicPeriod"/>
            </a:pPr>
            <a:r>
              <a:rPr lang="sq-AL" sz="2000" dirty="0">
                <a:solidFill>
                  <a:srgbClr val="1D1D1B"/>
                </a:solidFill>
              </a:rPr>
              <a:t>Identifikim i fëmijëve/nxënësve jashtë sistemit</a:t>
            </a:r>
          </a:p>
          <a:p>
            <a:pPr marL="285750" indent="-285750">
              <a:spcBef>
                <a:spcPts val="600"/>
              </a:spcBef>
              <a:buFont typeface="+mn-lt"/>
              <a:buAutoNum type="arabicPeriod"/>
            </a:pPr>
            <a:r>
              <a:rPr lang="sq-AL" sz="2000" dirty="0">
                <a:solidFill>
                  <a:srgbClr val="1D1D1B"/>
                </a:solidFill>
              </a:rPr>
              <a:t>Ndjekje e nxënësve me mungesa të larta</a:t>
            </a:r>
          </a:p>
          <a:p>
            <a:pPr marL="285750" indent="-285750">
              <a:spcBef>
                <a:spcPts val="600"/>
              </a:spcBef>
              <a:buFont typeface="+mn-lt"/>
              <a:buAutoNum type="arabicPeriod"/>
            </a:pPr>
            <a:r>
              <a:rPr lang="sq-AL" sz="2000" dirty="0">
                <a:solidFill>
                  <a:srgbClr val="1D1D1B"/>
                </a:solidFill>
              </a:rPr>
              <a:t>Përmirësim i aksesit për PAK (rampa, tualete)</a:t>
            </a:r>
          </a:p>
        </p:txBody>
      </p:sp>
    </p:spTree>
    <p:extLst>
      <p:ext uri="{BB962C8B-B14F-4D97-AF65-F5344CB8AC3E}">
        <p14:creationId xmlns:p14="http://schemas.microsoft.com/office/powerpoint/2010/main" val="1843818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2F6C3A2C-192D-4321-B3C5-C98C75735BD6}"/>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52DE591D-E3CC-4E53-9273-50494D5F7FF0}"/>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428F71E6-73E0-4620-B97D-5527FC981EDC}"/>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pic>
        <p:nvPicPr>
          <p:cNvPr id="5" name="Picture 4">
            <a:extLst>
              <a:ext uri="{FF2B5EF4-FFF2-40B4-BE49-F238E27FC236}">
                <a16:creationId xmlns:a16="http://schemas.microsoft.com/office/drawing/2014/main" id="{FF81A5C0-03BD-9F3C-5CCE-2C26FFDC847A}"/>
              </a:ext>
            </a:extLst>
          </p:cNvPr>
          <p:cNvPicPr>
            <a:picLocks noChangeAspect="1"/>
          </p:cNvPicPr>
          <p:nvPr/>
        </p:nvPicPr>
        <p:blipFill>
          <a:blip r:embed="rId3"/>
          <a:stretch>
            <a:fillRect/>
          </a:stretch>
        </p:blipFill>
        <p:spPr>
          <a:xfrm>
            <a:off x="11328400" y="101600"/>
            <a:ext cx="711200" cy="928511"/>
          </a:xfrm>
          <a:prstGeom prst="rect">
            <a:avLst/>
          </a:prstGeom>
        </p:spPr>
      </p:pic>
      <p:sp>
        <p:nvSpPr>
          <p:cNvPr id="10" name="s10"/>
          <p:cNvSpPr/>
          <p:nvPr/>
        </p:nvSpPr>
        <p:spPr>
          <a:xfrm>
            <a:off x="1016000" y="558800"/>
            <a:ext cx="330200" cy="330200"/>
          </a:xfrm>
          <a:prstGeom prst="chevron">
            <a:avLst/>
          </a:prstGeom>
          <a:solidFill>
            <a:srgbClr val="35D65A"/>
          </a:solidFill>
          <a:ln>
            <a:noFill/>
          </a:ln>
        </p:spPr>
        <p:txBody>
          <a:bodyPr/>
          <a:lstStyle/>
          <a:p>
            <a:endParaRPr/>
          </a:p>
        </p:txBody>
      </p:sp>
      <p:sp>
        <p:nvSpPr>
          <p:cNvPr id="11" name="t11"/>
          <p:cNvSpPr txBox="1"/>
          <p:nvPr/>
        </p:nvSpPr>
        <p:spPr>
          <a:xfrm>
            <a:off x="1422400" y="457200"/>
            <a:ext cx="9652000" cy="584200"/>
          </a:xfrm>
          <a:prstGeom prst="rect">
            <a:avLst/>
          </a:prstGeom>
          <a:noFill/>
        </p:spPr>
        <p:txBody>
          <a:bodyPr wrap="square" lIns="36000" tIns="18000" rIns="24000" bIns="18000" rtlCol="0" anchor="t">
            <a:normAutofit/>
          </a:bodyPr>
          <a:lstStyle/>
          <a:p>
            <a:pPr algn="l"/>
            <a:r>
              <a:rPr lang="sq-AL" sz="2800" b="1" dirty="0">
                <a:solidFill>
                  <a:srgbClr val="00602A"/>
                </a:solidFill>
              </a:rPr>
              <a:t>AKTIVITETET (2) — CILËSIA, QKF, TË DHËNAT</a:t>
            </a:r>
          </a:p>
        </p:txBody>
      </p:sp>
      <p:sp>
        <p:nvSpPr>
          <p:cNvPr id="12" name="s12"/>
          <p:cNvSpPr/>
          <p:nvPr/>
        </p:nvSpPr>
        <p:spPr>
          <a:xfrm>
            <a:off x="812800" y="1270000"/>
            <a:ext cx="3454400" cy="4673600"/>
          </a:xfrm>
          <a:prstGeom prst="roundRect">
            <a:avLst>
              <a:gd name="adj" fmla="val 4000"/>
            </a:avLst>
          </a:prstGeom>
          <a:solidFill>
            <a:srgbClr val="EAF6EA"/>
          </a:solidFill>
          <a:ln>
            <a:noFill/>
          </a:ln>
        </p:spPr>
        <p:txBody>
          <a:bodyPr/>
          <a:lstStyle/>
          <a:p>
            <a:endParaRPr/>
          </a:p>
        </p:txBody>
      </p:sp>
      <p:sp>
        <p:nvSpPr>
          <p:cNvPr id="13" name="s13"/>
          <p:cNvSpPr/>
          <p:nvPr/>
        </p:nvSpPr>
        <p:spPr>
          <a:xfrm>
            <a:off x="812800" y="1270000"/>
            <a:ext cx="3454400" cy="584200"/>
          </a:xfrm>
          <a:prstGeom prst="roundRect">
            <a:avLst>
              <a:gd name="adj" fmla="val 14000"/>
            </a:avLst>
          </a:prstGeom>
          <a:solidFill>
            <a:srgbClr val="2E8B3D"/>
          </a:solidFill>
          <a:ln>
            <a:noFill/>
          </a:ln>
        </p:spPr>
        <p:txBody>
          <a:bodyPr/>
          <a:lstStyle/>
          <a:p>
            <a:endParaRPr/>
          </a:p>
        </p:txBody>
      </p:sp>
      <p:sp>
        <p:nvSpPr>
          <p:cNvPr id="14" name="t14"/>
          <p:cNvSpPr txBox="1"/>
          <p:nvPr/>
        </p:nvSpPr>
        <p:spPr>
          <a:xfrm>
            <a:off x="812800" y="1295400"/>
            <a:ext cx="3454400" cy="533400"/>
          </a:xfrm>
          <a:prstGeom prst="rect">
            <a:avLst/>
          </a:prstGeom>
          <a:noFill/>
        </p:spPr>
        <p:txBody>
          <a:bodyPr wrap="square" lIns="36000" tIns="18000" rIns="24000" bIns="18000" rtlCol="0" anchor="ctr">
            <a:normAutofit/>
          </a:bodyPr>
          <a:lstStyle/>
          <a:p>
            <a:pPr algn="ctr"/>
            <a:r>
              <a:rPr lang="sq-AL" b="1" dirty="0">
                <a:solidFill>
                  <a:srgbClr val="FFFFFF"/>
                </a:solidFill>
              </a:rPr>
              <a:t>CILËSIA E MJEDISIT DHE PAJISJET</a:t>
            </a:r>
          </a:p>
        </p:txBody>
      </p:sp>
      <p:sp>
        <p:nvSpPr>
          <p:cNvPr id="15" name="t15"/>
          <p:cNvSpPr txBox="1"/>
          <p:nvPr/>
        </p:nvSpPr>
        <p:spPr>
          <a:xfrm>
            <a:off x="914400" y="1930400"/>
            <a:ext cx="3251200" cy="3937000"/>
          </a:xfrm>
          <a:prstGeom prst="rect">
            <a:avLst/>
          </a:prstGeom>
          <a:noFill/>
        </p:spPr>
        <p:txBody>
          <a:bodyPr wrap="square" lIns="36000" tIns="18000" rIns="24000" bIns="18000" rtlCol="0" anchor="t">
            <a:normAutofit/>
          </a:bodyPr>
          <a:lstStyle/>
          <a:p>
            <a:pPr marL="228600" indent="-228600">
              <a:spcBef>
                <a:spcPts val="500"/>
              </a:spcBef>
              <a:buFont typeface="+mn-lt"/>
              <a:buAutoNum type="arabicPeriod"/>
            </a:pPr>
            <a:r>
              <a:rPr lang="sq-AL" dirty="0">
                <a:solidFill>
                  <a:srgbClr val="1D1D1B"/>
                </a:solidFill>
              </a:rPr>
              <a:t>Paketë minimale didaktike për kopshtet</a:t>
            </a:r>
          </a:p>
          <a:p>
            <a:pPr marL="228600" indent="-228600">
              <a:spcBef>
                <a:spcPts val="500"/>
              </a:spcBef>
              <a:buFont typeface="+mn-lt"/>
              <a:buAutoNum type="arabicPeriod"/>
            </a:pPr>
            <a:r>
              <a:rPr lang="sq-AL" dirty="0">
                <a:solidFill>
                  <a:srgbClr val="1D1D1B"/>
                </a:solidFill>
              </a:rPr>
              <a:t>Mobilim bazë në kopshte</a:t>
            </a:r>
          </a:p>
          <a:p>
            <a:pPr marL="228600" indent="-228600">
              <a:spcBef>
                <a:spcPts val="500"/>
              </a:spcBef>
              <a:buFont typeface="+mn-lt"/>
              <a:buAutoNum type="arabicPeriod"/>
            </a:pPr>
            <a:r>
              <a:rPr lang="sq-AL" dirty="0">
                <a:solidFill>
                  <a:srgbClr val="1D1D1B"/>
                </a:solidFill>
              </a:rPr>
              <a:t>Materiale për fëmijë me aftësi të kufizuara</a:t>
            </a:r>
          </a:p>
          <a:p>
            <a:pPr marL="228600" indent="-228600">
              <a:spcBef>
                <a:spcPts val="500"/>
              </a:spcBef>
              <a:buFont typeface="+mn-lt"/>
              <a:buAutoNum type="arabicPeriod"/>
            </a:pPr>
            <a:r>
              <a:rPr lang="sq-AL" dirty="0">
                <a:solidFill>
                  <a:srgbClr val="1D1D1B"/>
                </a:solidFill>
              </a:rPr>
              <a:t>Evidentim i nevojave TIK në shkolla</a:t>
            </a:r>
          </a:p>
          <a:p>
            <a:pPr marL="228600" indent="-228600">
              <a:spcBef>
                <a:spcPts val="500"/>
              </a:spcBef>
              <a:buFont typeface="+mn-lt"/>
              <a:buAutoNum type="arabicPeriod"/>
            </a:pPr>
            <a:r>
              <a:rPr lang="sq-AL" dirty="0">
                <a:solidFill>
                  <a:srgbClr val="1D1D1B"/>
                </a:solidFill>
              </a:rPr>
              <a:t>Kërkesë për financim qendror (TIK, laboratorë)</a:t>
            </a:r>
          </a:p>
        </p:txBody>
      </p:sp>
      <p:sp>
        <p:nvSpPr>
          <p:cNvPr id="16" name="s16"/>
          <p:cNvSpPr/>
          <p:nvPr/>
        </p:nvSpPr>
        <p:spPr>
          <a:xfrm>
            <a:off x="4368800" y="1270000"/>
            <a:ext cx="3454400" cy="4673600"/>
          </a:xfrm>
          <a:prstGeom prst="roundRect">
            <a:avLst>
              <a:gd name="adj" fmla="val 4000"/>
            </a:avLst>
          </a:prstGeom>
          <a:solidFill>
            <a:srgbClr val="EAF6EA"/>
          </a:solidFill>
          <a:ln>
            <a:noFill/>
          </a:ln>
        </p:spPr>
        <p:txBody>
          <a:bodyPr/>
          <a:lstStyle/>
          <a:p>
            <a:endParaRPr/>
          </a:p>
        </p:txBody>
      </p:sp>
      <p:sp>
        <p:nvSpPr>
          <p:cNvPr id="17" name="s17"/>
          <p:cNvSpPr/>
          <p:nvPr/>
        </p:nvSpPr>
        <p:spPr>
          <a:xfrm>
            <a:off x="4368800" y="1270000"/>
            <a:ext cx="3454400" cy="584200"/>
          </a:xfrm>
          <a:prstGeom prst="roundRect">
            <a:avLst>
              <a:gd name="adj" fmla="val 14000"/>
            </a:avLst>
          </a:prstGeom>
          <a:solidFill>
            <a:srgbClr val="46B04A"/>
          </a:solidFill>
          <a:ln>
            <a:noFill/>
          </a:ln>
        </p:spPr>
        <p:txBody>
          <a:bodyPr/>
          <a:lstStyle/>
          <a:p>
            <a:endParaRPr/>
          </a:p>
        </p:txBody>
      </p:sp>
      <p:sp>
        <p:nvSpPr>
          <p:cNvPr id="18" name="t18"/>
          <p:cNvSpPr txBox="1"/>
          <p:nvPr/>
        </p:nvSpPr>
        <p:spPr>
          <a:xfrm>
            <a:off x="4368800" y="1295400"/>
            <a:ext cx="3454400" cy="533400"/>
          </a:xfrm>
          <a:prstGeom prst="rect">
            <a:avLst/>
          </a:prstGeom>
          <a:noFill/>
        </p:spPr>
        <p:txBody>
          <a:bodyPr wrap="square" lIns="36000" tIns="18000" rIns="24000" bIns="18000" rtlCol="0" anchor="ctr">
            <a:normAutofit/>
          </a:bodyPr>
          <a:lstStyle/>
          <a:p>
            <a:pPr algn="ctr"/>
            <a:r>
              <a:rPr lang="sq-AL" b="1" dirty="0">
                <a:solidFill>
                  <a:srgbClr val="FFFFFF"/>
                </a:solidFill>
              </a:rPr>
              <a:t>QENDRA KULTURORE E FËMIJËVE</a:t>
            </a:r>
          </a:p>
        </p:txBody>
      </p:sp>
      <p:sp>
        <p:nvSpPr>
          <p:cNvPr id="19" name="t19"/>
          <p:cNvSpPr txBox="1"/>
          <p:nvPr/>
        </p:nvSpPr>
        <p:spPr>
          <a:xfrm>
            <a:off x="4470400" y="1930400"/>
            <a:ext cx="3251200" cy="3937000"/>
          </a:xfrm>
          <a:prstGeom prst="rect">
            <a:avLst/>
          </a:prstGeom>
          <a:noFill/>
        </p:spPr>
        <p:txBody>
          <a:bodyPr wrap="square" lIns="36000" tIns="18000" rIns="24000" bIns="18000" rtlCol="0" anchor="t">
            <a:normAutofit/>
          </a:bodyPr>
          <a:lstStyle/>
          <a:p>
            <a:pPr marL="228600" indent="-228600">
              <a:spcBef>
                <a:spcPts val="500"/>
              </a:spcBef>
              <a:buFont typeface="+mn-lt"/>
              <a:buAutoNum type="arabicPeriod"/>
            </a:pPr>
            <a:r>
              <a:rPr lang="sq-AL" dirty="0">
                <a:solidFill>
                  <a:srgbClr val="1D1D1B"/>
                </a:solidFill>
              </a:rPr>
              <a:t>Kalendar vjetor i aktiviteteve</a:t>
            </a:r>
          </a:p>
          <a:p>
            <a:pPr marL="228600" indent="-228600">
              <a:spcBef>
                <a:spcPts val="500"/>
              </a:spcBef>
              <a:buFont typeface="+mn-lt"/>
              <a:buAutoNum type="arabicPeriod"/>
            </a:pPr>
            <a:r>
              <a:rPr lang="sq-AL" dirty="0">
                <a:solidFill>
                  <a:srgbClr val="1D1D1B"/>
                </a:solidFill>
              </a:rPr>
              <a:t>Regjistër i fëmijëve pjesëmarrës</a:t>
            </a:r>
          </a:p>
          <a:p>
            <a:pPr marL="228600" indent="-228600">
              <a:spcBef>
                <a:spcPts val="500"/>
              </a:spcBef>
              <a:buFont typeface="+mn-lt"/>
              <a:buAutoNum type="arabicPeriod"/>
            </a:pPr>
            <a:r>
              <a:rPr lang="sq-AL" dirty="0">
                <a:solidFill>
                  <a:srgbClr val="1D1D1B"/>
                </a:solidFill>
              </a:rPr>
              <a:t>Bashkëpunim me shkollat dhe kopshtet</a:t>
            </a:r>
          </a:p>
          <a:p>
            <a:pPr marL="228600" indent="-228600">
              <a:spcBef>
                <a:spcPts val="500"/>
              </a:spcBef>
              <a:buFont typeface="+mn-lt"/>
              <a:buAutoNum type="arabicPeriod"/>
            </a:pPr>
            <a:r>
              <a:rPr lang="sq-AL" dirty="0">
                <a:solidFill>
                  <a:srgbClr val="1D1D1B"/>
                </a:solidFill>
              </a:rPr>
              <a:t>Zgjerim i pjesëmarrjes nga zonat rurale</a:t>
            </a:r>
          </a:p>
          <a:p>
            <a:pPr marL="228600" indent="-228600">
              <a:spcBef>
                <a:spcPts val="500"/>
              </a:spcBef>
              <a:buFont typeface="+mn-lt"/>
              <a:buAutoNum type="arabicPeriod"/>
            </a:pPr>
            <a:r>
              <a:rPr lang="sq-AL" dirty="0">
                <a:solidFill>
                  <a:srgbClr val="1D1D1B"/>
                </a:solidFill>
              </a:rPr>
              <a:t>Materiale artistike dhe sportive</a:t>
            </a:r>
          </a:p>
          <a:p>
            <a:pPr marL="228600" indent="-228600">
              <a:spcBef>
                <a:spcPts val="500"/>
              </a:spcBef>
              <a:buFont typeface="+mn-lt"/>
              <a:buAutoNum type="arabicPeriod"/>
            </a:pPr>
            <a:r>
              <a:rPr lang="sq-AL" dirty="0">
                <a:solidFill>
                  <a:srgbClr val="1D1D1B"/>
                </a:solidFill>
              </a:rPr>
              <a:t>Konkurse, ekspozita dhe gara</a:t>
            </a:r>
          </a:p>
        </p:txBody>
      </p:sp>
      <p:sp>
        <p:nvSpPr>
          <p:cNvPr id="20" name="s20"/>
          <p:cNvSpPr/>
          <p:nvPr/>
        </p:nvSpPr>
        <p:spPr>
          <a:xfrm>
            <a:off x="7924800" y="1270000"/>
            <a:ext cx="3454400" cy="4673600"/>
          </a:xfrm>
          <a:prstGeom prst="roundRect">
            <a:avLst>
              <a:gd name="adj" fmla="val 4000"/>
            </a:avLst>
          </a:prstGeom>
          <a:solidFill>
            <a:srgbClr val="EAF6EA"/>
          </a:solidFill>
          <a:ln>
            <a:noFill/>
          </a:ln>
        </p:spPr>
        <p:txBody>
          <a:bodyPr/>
          <a:lstStyle/>
          <a:p>
            <a:endParaRPr/>
          </a:p>
        </p:txBody>
      </p:sp>
      <p:sp>
        <p:nvSpPr>
          <p:cNvPr id="21" name="s21"/>
          <p:cNvSpPr/>
          <p:nvPr/>
        </p:nvSpPr>
        <p:spPr>
          <a:xfrm>
            <a:off x="7924800" y="1270000"/>
            <a:ext cx="3454400" cy="584200"/>
          </a:xfrm>
          <a:prstGeom prst="roundRect">
            <a:avLst>
              <a:gd name="adj" fmla="val 14000"/>
            </a:avLst>
          </a:prstGeom>
          <a:solidFill>
            <a:srgbClr val="007A33"/>
          </a:solidFill>
          <a:ln>
            <a:noFill/>
          </a:ln>
        </p:spPr>
        <p:txBody>
          <a:bodyPr/>
          <a:lstStyle/>
          <a:p>
            <a:endParaRPr/>
          </a:p>
        </p:txBody>
      </p:sp>
      <p:sp>
        <p:nvSpPr>
          <p:cNvPr id="22" name="t22"/>
          <p:cNvSpPr txBox="1"/>
          <p:nvPr/>
        </p:nvSpPr>
        <p:spPr>
          <a:xfrm>
            <a:off x="7924800" y="1295400"/>
            <a:ext cx="3454400" cy="533400"/>
          </a:xfrm>
          <a:prstGeom prst="rect">
            <a:avLst/>
          </a:prstGeom>
          <a:noFill/>
        </p:spPr>
        <p:txBody>
          <a:bodyPr wrap="square" lIns="36000" tIns="18000" rIns="24000" bIns="18000" rtlCol="0" anchor="ctr">
            <a:normAutofit lnSpcReduction="10000"/>
          </a:bodyPr>
          <a:lstStyle/>
          <a:p>
            <a:pPr algn="ctr"/>
            <a:r>
              <a:rPr lang="sq-AL" b="1" dirty="0">
                <a:solidFill>
                  <a:srgbClr val="FFFFFF"/>
                </a:solidFill>
              </a:rPr>
              <a:t>TË DHËNAT, KOORDINIMI, PJESËMARRJA</a:t>
            </a:r>
          </a:p>
        </p:txBody>
      </p:sp>
      <p:sp>
        <p:nvSpPr>
          <p:cNvPr id="23" name="t23"/>
          <p:cNvSpPr txBox="1"/>
          <p:nvPr/>
        </p:nvSpPr>
        <p:spPr>
          <a:xfrm>
            <a:off x="8026400" y="1930400"/>
            <a:ext cx="3251200" cy="3937000"/>
          </a:xfrm>
          <a:prstGeom prst="rect">
            <a:avLst/>
          </a:prstGeom>
          <a:noFill/>
        </p:spPr>
        <p:txBody>
          <a:bodyPr wrap="square" lIns="36000" tIns="18000" rIns="24000" bIns="18000" rtlCol="0" anchor="t">
            <a:normAutofit/>
          </a:bodyPr>
          <a:lstStyle/>
          <a:p>
            <a:pPr marL="228600" indent="-228600">
              <a:spcBef>
                <a:spcPts val="500"/>
              </a:spcBef>
              <a:buFont typeface="+mn-lt"/>
              <a:buAutoNum type="arabicPeriod"/>
            </a:pPr>
            <a:r>
              <a:rPr lang="sq-AL" dirty="0">
                <a:solidFill>
                  <a:srgbClr val="1D1D1B"/>
                </a:solidFill>
              </a:rPr>
              <a:t>Bazë e unifikuar e të dhënave (2027)</a:t>
            </a:r>
          </a:p>
          <a:p>
            <a:pPr marL="228600" indent="-228600">
              <a:spcBef>
                <a:spcPts val="500"/>
              </a:spcBef>
              <a:buFont typeface="+mn-lt"/>
              <a:buAutoNum type="arabicPeriod"/>
            </a:pPr>
            <a:r>
              <a:rPr lang="sq-AL" dirty="0">
                <a:solidFill>
                  <a:srgbClr val="1D1D1B"/>
                </a:solidFill>
              </a:rPr>
              <a:t>Përditësim vjetor i të dhënave</a:t>
            </a:r>
          </a:p>
          <a:p>
            <a:pPr marL="228600" indent="-228600">
              <a:spcBef>
                <a:spcPts val="500"/>
              </a:spcBef>
              <a:buFont typeface="+mn-lt"/>
              <a:buAutoNum type="arabicPeriod"/>
            </a:pPr>
            <a:r>
              <a:rPr lang="sq-AL" dirty="0">
                <a:solidFill>
                  <a:srgbClr val="1D1D1B"/>
                </a:solidFill>
              </a:rPr>
              <a:t>Takim vjetor Bashki–ZVA–drejtues</a:t>
            </a:r>
          </a:p>
          <a:p>
            <a:pPr marL="228600" indent="-228600">
              <a:spcBef>
                <a:spcPts val="500"/>
              </a:spcBef>
              <a:buFont typeface="+mn-lt"/>
              <a:buAutoNum type="arabicPeriod"/>
            </a:pPr>
            <a:r>
              <a:rPr lang="sq-AL" dirty="0">
                <a:solidFill>
                  <a:srgbClr val="1D1D1B"/>
                </a:solidFill>
              </a:rPr>
              <a:t>Funksionimi i bordeve dhe këshillave</a:t>
            </a:r>
          </a:p>
          <a:p>
            <a:pPr marL="228600" indent="-228600">
              <a:spcBef>
                <a:spcPts val="500"/>
              </a:spcBef>
              <a:buFont typeface="+mn-lt"/>
              <a:buAutoNum type="arabicPeriod"/>
            </a:pPr>
            <a:r>
              <a:rPr lang="sq-AL" dirty="0">
                <a:solidFill>
                  <a:srgbClr val="1D1D1B"/>
                </a:solidFill>
              </a:rPr>
              <a:t>Ngritja e komisioneve të sigurisë</a:t>
            </a:r>
          </a:p>
          <a:p>
            <a:pPr marL="228600" indent="-228600">
              <a:spcBef>
                <a:spcPts val="500"/>
              </a:spcBef>
              <a:buFont typeface="+mn-lt"/>
              <a:buAutoNum type="arabicPeriod"/>
            </a:pPr>
            <a:r>
              <a:rPr lang="sq-AL" dirty="0">
                <a:solidFill>
                  <a:srgbClr val="1D1D1B"/>
                </a:solidFill>
              </a:rPr>
              <a:t>Raport vjetor dhe lidhje me PBA-në</a:t>
            </a:r>
          </a:p>
        </p:txBody>
      </p:sp>
      <p:sp>
        <p:nvSpPr>
          <p:cNvPr id="24" name="s24"/>
          <p:cNvSpPr/>
          <p:nvPr/>
        </p:nvSpPr>
        <p:spPr>
          <a:xfrm>
            <a:off x="812800" y="6045200"/>
            <a:ext cx="10566400" cy="431800"/>
          </a:xfrm>
          <a:prstGeom prst="roundRect">
            <a:avLst>
              <a:gd name="adj" fmla="val 30000"/>
            </a:avLst>
          </a:prstGeom>
          <a:solidFill>
            <a:srgbClr val="1D1D1B"/>
          </a:solidFill>
          <a:ln>
            <a:noFill/>
          </a:ln>
        </p:spPr>
        <p:txBody>
          <a:bodyPr/>
          <a:lstStyle/>
          <a:p>
            <a:endParaRPr/>
          </a:p>
        </p:txBody>
      </p:sp>
      <p:sp>
        <p:nvSpPr>
          <p:cNvPr id="25" name="t25"/>
          <p:cNvSpPr txBox="1"/>
          <p:nvPr/>
        </p:nvSpPr>
        <p:spPr>
          <a:xfrm>
            <a:off x="1016000" y="6045200"/>
            <a:ext cx="10566400" cy="431800"/>
          </a:xfrm>
          <a:prstGeom prst="rect">
            <a:avLst/>
          </a:prstGeom>
          <a:noFill/>
        </p:spPr>
        <p:txBody>
          <a:bodyPr wrap="square" lIns="36000" tIns="18000" rIns="24000" bIns="18000" rtlCol="0" anchor="ctr">
            <a:normAutofit/>
          </a:bodyPr>
          <a:lstStyle/>
          <a:p>
            <a:pPr algn="ctr"/>
            <a:r>
              <a:rPr lang="sq-AL" sz="2000" dirty="0">
                <a:solidFill>
                  <a:srgbClr val="FFFFFF"/>
                </a:solidFill>
              </a:rPr>
              <a:t>Kujtesë: pajisjet TIK e laboratorët në shkolla janë përgjegjësi e arsimit qendror (MAS/ZVA).</a:t>
            </a:r>
          </a:p>
        </p:txBody>
      </p:sp>
    </p:spTree>
    <p:extLst>
      <p:ext uri="{BB962C8B-B14F-4D97-AF65-F5344CB8AC3E}">
        <p14:creationId xmlns:p14="http://schemas.microsoft.com/office/powerpoint/2010/main" val="1971254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AF7A5079-F152-48BD-86DB-CFA707BFF99D}"/>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E6AC42F9-4C49-4AE6-A1EF-456B4C221961}"/>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1EBA55F7-30B4-4D49-AD89-B47200F552F8}"/>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pic>
        <p:nvPicPr>
          <p:cNvPr id="5" name="Picture 4">
            <a:extLst>
              <a:ext uri="{FF2B5EF4-FFF2-40B4-BE49-F238E27FC236}">
                <a16:creationId xmlns:a16="http://schemas.microsoft.com/office/drawing/2014/main" id="{731DA236-C1D2-13A6-7248-93A33E1F1B2F}"/>
              </a:ext>
            </a:extLst>
          </p:cNvPr>
          <p:cNvPicPr>
            <a:picLocks noChangeAspect="1"/>
          </p:cNvPicPr>
          <p:nvPr/>
        </p:nvPicPr>
        <p:blipFill>
          <a:blip r:embed="rId3"/>
          <a:stretch>
            <a:fillRect/>
          </a:stretch>
        </p:blipFill>
        <p:spPr>
          <a:xfrm>
            <a:off x="11328400" y="101600"/>
            <a:ext cx="711200" cy="928511"/>
          </a:xfrm>
          <a:prstGeom prst="rect">
            <a:avLst/>
          </a:prstGeom>
        </p:spPr>
      </p:pic>
      <p:sp>
        <p:nvSpPr>
          <p:cNvPr id="10" name="t10"/>
          <p:cNvSpPr txBox="1"/>
          <p:nvPr/>
        </p:nvSpPr>
        <p:spPr>
          <a:xfrm>
            <a:off x="1016000" y="406400"/>
            <a:ext cx="9398000" cy="558800"/>
          </a:xfrm>
          <a:prstGeom prst="rect">
            <a:avLst/>
          </a:prstGeom>
          <a:noFill/>
        </p:spPr>
        <p:txBody>
          <a:bodyPr wrap="square" lIns="36000" tIns="15000" rIns="30000" bIns="15000" rtlCol="0" anchor="t">
            <a:normAutofit/>
          </a:bodyPr>
          <a:lstStyle/>
          <a:p>
            <a:pPr algn="l"/>
            <a:r>
              <a:rPr lang="sq-AL" sz="2800" b="1" dirty="0">
                <a:solidFill>
                  <a:srgbClr val="00602A"/>
                </a:solidFill>
              </a:rPr>
              <a:t>MONITORIMI DHE VLERËSIMI</a:t>
            </a:r>
          </a:p>
        </p:txBody>
      </p:sp>
      <p:sp>
        <p:nvSpPr>
          <p:cNvPr id="11" name="s11"/>
          <p:cNvSpPr/>
          <p:nvPr/>
        </p:nvSpPr>
        <p:spPr>
          <a:xfrm>
            <a:off x="1041400" y="990600"/>
            <a:ext cx="3810000" cy="88900"/>
          </a:xfrm>
          <a:prstGeom prst="rect">
            <a:avLst/>
          </a:prstGeom>
          <a:solidFill>
            <a:srgbClr val="35D65A"/>
          </a:solidFill>
          <a:ln>
            <a:noFill/>
          </a:ln>
        </p:spPr>
        <p:txBody>
          <a:bodyPr/>
          <a:lstStyle/>
          <a:p>
            <a:endParaRPr/>
          </a:p>
        </p:txBody>
      </p:sp>
      <p:sp>
        <p:nvSpPr>
          <p:cNvPr id="12" name="s12"/>
          <p:cNvSpPr/>
          <p:nvPr/>
        </p:nvSpPr>
        <p:spPr>
          <a:xfrm>
            <a:off x="812800" y="1244600"/>
            <a:ext cx="2489200" cy="990600"/>
          </a:xfrm>
          <a:prstGeom prst="roundRect">
            <a:avLst>
              <a:gd name="adj" fmla="val 12000"/>
            </a:avLst>
          </a:prstGeom>
          <a:solidFill>
            <a:srgbClr val="00602A"/>
          </a:solidFill>
          <a:ln>
            <a:noFill/>
          </a:ln>
        </p:spPr>
        <p:txBody>
          <a:bodyPr/>
          <a:lstStyle/>
          <a:p>
            <a:endParaRPr/>
          </a:p>
        </p:txBody>
      </p:sp>
      <p:sp>
        <p:nvSpPr>
          <p:cNvPr id="13" name="t13"/>
          <p:cNvSpPr txBox="1"/>
          <p:nvPr/>
        </p:nvSpPr>
        <p:spPr>
          <a:xfrm>
            <a:off x="889000" y="1320800"/>
            <a:ext cx="2336800" cy="838200"/>
          </a:xfrm>
          <a:prstGeom prst="rect">
            <a:avLst/>
          </a:prstGeom>
          <a:noFill/>
        </p:spPr>
        <p:txBody>
          <a:bodyPr wrap="square" lIns="36000" tIns="15000" rIns="30000" bIns="15000" rtlCol="0" anchor="ctr">
            <a:normAutofit lnSpcReduction="10000"/>
          </a:bodyPr>
          <a:lstStyle/>
          <a:p>
            <a:pPr algn="ctr"/>
            <a:r>
              <a:rPr lang="sq-AL" sz="2000" b="1" dirty="0">
                <a:solidFill>
                  <a:srgbClr val="FFFFFF"/>
                </a:solidFill>
              </a:rPr>
              <a:t>Mbledhje e të dhënave</a:t>
            </a:r>
          </a:p>
          <a:p>
            <a:pPr algn="ctr"/>
            <a:r>
              <a:rPr lang="sq-AL" sz="1600" dirty="0">
                <a:solidFill>
                  <a:srgbClr val="D6F2DD"/>
                </a:solidFill>
              </a:rPr>
              <a:t>(çdo vit shkollor)</a:t>
            </a:r>
          </a:p>
        </p:txBody>
      </p:sp>
      <p:sp>
        <p:nvSpPr>
          <p:cNvPr id="14" name="s14"/>
          <p:cNvSpPr/>
          <p:nvPr/>
        </p:nvSpPr>
        <p:spPr>
          <a:xfrm>
            <a:off x="3314700" y="1600200"/>
            <a:ext cx="228600" cy="279400"/>
          </a:xfrm>
          <a:prstGeom prst="rightArrow">
            <a:avLst/>
          </a:prstGeom>
          <a:solidFill>
            <a:srgbClr val="1D1D1B"/>
          </a:solidFill>
          <a:ln>
            <a:noFill/>
          </a:ln>
        </p:spPr>
        <p:txBody>
          <a:bodyPr/>
          <a:lstStyle/>
          <a:p>
            <a:endParaRPr/>
          </a:p>
        </p:txBody>
      </p:sp>
      <p:sp>
        <p:nvSpPr>
          <p:cNvPr id="15" name="s15"/>
          <p:cNvSpPr/>
          <p:nvPr/>
        </p:nvSpPr>
        <p:spPr>
          <a:xfrm>
            <a:off x="3530600" y="1244600"/>
            <a:ext cx="2489200" cy="990600"/>
          </a:xfrm>
          <a:prstGeom prst="roundRect">
            <a:avLst>
              <a:gd name="adj" fmla="val 12000"/>
            </a:avLst>
          </a:prstGeom>
          <a:solidFill>
            <a:srgbClr val="007A33"/>
          </a:solidFill>
          <a:ln>
            <a:noFill/>
          </a:ln>
        </p:spPr>
        <p:txBody>
          <a:bodyPr/>
          <a:lstStyle/>
          <a:p>
            <a:endParaRPr/>
          </a:p>
        </p:txBody>
      </p:sp>
      <p:sp>
        <p:nvSpPr>
          <p:cNvPr id="16" name="t16"/>
          <p:cNvSpPr txBox="1"/>
          <p:nvPr/>
        </p:nvSpPr>
        <p:spPr>
          <a:xfrm>
            <a:off x="3606800" y="1320800"/>
            <a:ext cx="2336800" cy="838200"/>
          </a:xfrm>
          <a:prstGeom prst="rect">
            <a:avLst/>
          </a:prstGeom>
          <a:noFill/>
        </p:spPr>
        <p:txBody>
          <a:bodyPr wrap="square" lIns="36000" tIns="15000" rIns="30000" bIns="15000" rtlCol="0" anchor="ctr">
            <a:normAutofit lnSpcReduction="10000"/>
          </a:bodyPr>
          <a:lstStyle/>
          <a:p>
            <a:pPr algn="ctr"/>
            <a:r>
              <a:rPr lang="sq-AL" sz="2000" b="1" dirty="0">
                <a:solidFill>
                  <a:srgbClr val="FFFFFF"/>
                </a:solidFill>
              </a:rPr>
              <a:t>Raportim në Këshillin Bashkiak</a:t>
            </a:r>
          </a:p>
          <a:p>
            <a:pPr algn="ctr"/>
            <a:r>
              <a:rPr lang="sq-AL" sz="1600" dirty="0">
                <a:solidFill>
                  <a:srgbClr val="D6F2DD"/>
                </a:solidFill>
              </a:rPr>
              <a:t>raport vjetor progresi</a:t>
            </a:r>
          </a:p>
        </p:txBody>
      </p:sp>
      <p:sp>
        <p:nvSpPr>
          <p:cNvPr id="17" name="s17"/>
          <p:cNvSpPr/>
          <p:nvPr/>
        </p:nvSpPr>
        <p:spPr>
          <a:xfrm>
            <a:off x="6032500" y="1600200"/>
            <a:ext cx="228600" cy="279400"/>
          </a:xfrm>
          <a:prstGeom prst="rightArrow">
            <a:avLst/>
          </a:prstGeom>
          <a:solidFill>
            <a:srgbClr val="1D1D1B"/>
          </a:solidFill>
          <a:ln>
            <a:noFill/>
          </a:ln>
        </p:spPr>
        <p:txBody>
          <a:bodyPr/>
          <a:lstStyle/>
          <a:p>
            <a:endParaRPr/>
          </a:p>
        </p:txBody>
      </p:sp>
      <p:sp>
        <p:nvSpPr>
          <p:cNvPr id="18" name="s18"/>
          <p:cNvSpPr/>
          <p:nvPr/>
        </p:nvSpPr>
        <p:spPr>
          <a:xfrm>
            <a:off x="6248400" y="1244600"/>
            <a:ext cx="2489200" cy="990600"/>
          </a:xfrm>
          <a:prstGeom prst="roundRect">
            <a:avLst>
              <a:gd name="adj" fmla="val 12000"/>
            </a:avLst>
          </a:prstGeom>
          <a:solidFill>
            <a:srgbClr val="2E8B3D"/>
          </a:solidFill>
          <a:ln>
            <a:noFill/>
          </a:ln>
        </p:spPr>
        <p:txBody>
          <a:bodyPr/>
          <a:lstStyle/>
          <a:p>
            <a:endParaRPr/>
          </a:p>
        </p:txBody>
      </p:sp>
      <p:sp>
        <p:nvSpPr>
          <p:cNvPr id="19" name="t19"/>
          <p:cNvSpPr txBox="1"/>
          <p:nvPr/>
        </p:nvSpPr>
        <p:spPr>
          <a:xfrm>
            <a:off x="6324600" y="1320800"/>
            <a:ext cx="2336800" cy="838200"/>
          </a:xfrm>
          <a:prstGeom prst="rect">
            <a:avLst/>
          </a:prstGeom>
          <a:noFill/>
        </p:spPr>
        <p:txBody>
          <a:bodyPr wrap="square" lIns="36000" tIns="15000" rIns="30000" bIns="15000" rtlCol="0" anchor="ctr">
            <a:normAutofit/>
          </a:bodyPr>
          <a:lstStyle/>
          <a:p>
            <a:pPr algn="ctr"/>
            <a:r>
              <a:rPr lang="sq-AL" sz="2000" b="1" dirty="0">
                <a:solidFill>
                  <a:srgbClr val="FFFFFF"/>
                </a:solidFill>
              </a:rPr>
              <a:t>Vlerësim i ndikimit</a:t>
            </a:r>
          </a:p>
          <a:p>
            <a:pPr algn="ctr"/>
            <a:r>
              <a:rPr lang="sq-AL" sz="1600" dirty="0">
                <a:solidFill>
                  <a:srgbClr val="D6F2DD"/>
                </a:solidFill>
              </a:rPr>
              <a:t>akses, siguri, cilësi</a:t>
            </a:r>
          </a:p>
        </p:txBody>
      </p:sp>
      <p:sp>
        <p:nvSpPr>
          <p:cNvPr id="20" name="s20"/>
          <p:cNvSpPr/>
          <p:nvPr/>
        </p:nvSpPr>
        <p:spPr>
          <a:xfrm>
            <a:off x="8750300" y="1600200"/>
            <a:ext cx="228600" cy="279400"/>
          </a:xfrm>
          <a:prstGeom prst="rightArrow">
            <a:avLst/>
          </a:prstGeom>
          <a:solidFill>
            <a:srgbClr val="1D1D1B"/>
          </a:solidFill>
          <a:ln>
            <a:noFill/>
          </a:ln>
        </p:spPr>
        <p:txBody>
          <a:bodyPr/>
          <a:lstStyle/>
          <a:p>
            <a:endParaRPr/>
          </a:p>
        </p:txBody>
      </p:sp>
      <p:sp>
        <p:nvSpPr>
          <p:cNvPr id="21" name="s21"/>
          <p:cNvSpPr/>
          <p:nvPr/>
        </p:nvSpPr>
        <p:spPr>
          <a:xfrm>
            <a:off x="8966200" y="1244600"/>
            <a:ext cx="2489200" cy="990600"/>
          </a:xfrm>
          <a:prstGeom prst="roundRect">
            <a:avLst>
              <a:gd name="adj" fmla="val 12000"/>
            </a:avLst>
          </a:prstGeom>
          <a:solidFill>
            <a:srgbClr val="46B04A"/>
          </a:solidFill>
          <a:ln>
            <a:noFill/>
          </a:ln>
        </p:spPr>
        <p:txBody>
          <a:bodyPr/>
          <a:lstStyle/>
          <a:p>
            <a:endParaRPr/>
          </a:p>
        </p:txBody>
      </p:sp>
      <p:sp>
        <p:nvSpPr>
          <p:cNvPr id="22" name="t22"/>
          <p:cNvSpPr txBox="1"/>
          <p:nvPr/>
        </p:nvSpPr>
        <p:spPr>
          <a:xfrm>
            <a:off x="9042400" y="1320800"/>
            <a:ext cx="2336800" cy="838200"/>
          </a:xfrm>
          <a:prstGeom prst="rect">
            <a:avLst/>
          </a:prstGeom>
          <a:noFill/>
        </p:spPr>
        <p:txBody>
          <a:bodyPr wrap="square" lIns="36000" tIns="15000" rIns="30000" bIns="15000" rtlCol="0" anchor="ctr">
            <a:normAutofit lnSpcReduction="10000"/>
          </a:bodyPr>
          <a:lstStyle/>
          <a:p>
            <a:pPr algn="ctr"/>
            <a:r>
              <a:rPr lang="sq-AL" sz="2000" b="1" dirty="0">
                <a:solidFill>
                  <a:srgbClr val="FFFFFF"/>
                </a:solidFill>
              </a:rPr>
              <a:t>Rishikim dhe përditësim</a:t>
            </a:r>
          </a:p>
          <a:p>
            <a:pPr algn="ctr"/>
            <a:r>
              <a:rPr lang="sq-AL" sz="1600" dirty="0">
                <a:solidFill>
                  <a:srgbClr val="D6F2DD"/>
                </a:solidFill>
              </a:rPr>
              <a:t>lidhje me PBA-në</a:t>
            </a:r>
          </a:p>
        </p:txBody>
      </p:sp>
      <p:sp>
        <p:nvSpPr>
          <p:cNvPr id="23" name="s23"/>
          <p:cNvSpPr/>
          <p:nvPr/>
        </p:nvSpPr>
        <p:spPr>
          <a:xfrm>
            <a:off x="812800" y="2489200"/>
            <a:ext cx="5156200" cy="3530600"/>
          </a:xfrm>
          <a:prstGeom prst="roundRect">
            <a:avLst>
              <a:gd name="adj" fmla="val 4000"/>
            </a:avLst>
          </a:prstGeom>
          <a:solidFill>
            <a:srgbClr val="EAF6EA"/>
          </a:solidFill>
          <a:ln>
            <a:noFill/>
          </a:ln>
        </p:spPr>
        <p:txBody>
          <a:bodyPr/>
          <a:lstStyle/>
          <a:p>
            <a:endParaRPr/>
          </a:p>
        </p:txBody>
      </p:sp>
      <p:sp>
        <p:nvSpPr>
          <p:cNvPr id="24" name="s24"/>
          <p:cNvSpPr/>
          <p:nvPr/>
        </p:nvSpPr>
        <p:spPr>
          <a:xfrm>
            <a:off x="812800" y="2489200"/>
            <a:ext cx="5156200" cy="558800"/>
          </a:xfrm>
          <a:prstGeom prst="roundRect">
            <a:avLst>
              <a:gd name="adj" fmla="val 14000"/>
            </a:avLst>
          </a:prstGeom>
          <a:solidFill>
            <a:srgbClr val="007A33"/>
          </a:solidFill>
          <a:ln>
            <a:noFill/>
          </a:ln>
        </p:spPr>
        <p:txBody>
          <a:bodyPr/>
          <a:lstStyle/>
          <a:p>
            <a:endParaRPr/>
          </a:p>
        </p:txBody>
      </p:sp>
      <p:sp>
        <p:nvSpPr>
          <p:cNvPr id="25" name="t25"/>
          <p:cNvSpPr txBox="1"/>
          <p:nvPr/>
        </p:nvSpPr>
        <p:spPr>
          <a:xfrm>
            <a:off x="812800" y="2527300"/>
            <a:ext cx="5156200" cy="482600"/>
          </a:xfrm>
          <a:prstGeom prst="rect">
            <a:avLst/>
          </a:prstGeom>
          <a:noFill/>
        </p:spPr>
        <p:txBody>
          <a:bodyPr wrap="square" lIns="36000" tIns="15000" rIns="30000" bIns="15000" rtlCol="0" anchor="ctr">
            <a:normAutofit/>
          </a:bodyPr>
          <a:lstStyle/>
          <a:p>
            <a:pPr algn="ctr"/>
            <a:r>
              <a:rPr lang="sq-AL" sz="2000" b="1" dirty="0">
                <a:solidFill>
                  <a:srgbClr val="FFFFFF"/>
                </a:solidFill>
              </a:rPr>
              <a:t>STRUKTURA PËRGJEGJËSE</a:t>
            </a:r>
          </a:p>
        </p:txBody>
      </p:sp>
      <p:sp>
        <p:nvSpPr>
          <p:cNvPr id="26" name="t26"/>
          <p:cNvSpPr txBox="1"/>
          <p:nvPr/>
        </p:nvSpPr>
        <p:spPr>
          <a:xfrm>
            <a:off x="1016000" y="3124200"/>
            <a:ext cx="4800600" cy="2794000"/>
          </a:xfrm>
          <a:prstGeom prst="rect">
            <a:avLst/>
          </a:prstGeom>
          <a:noFill/>
        </p:spPr>
        <p:txBody>
          <a:bodyPr wrap="square" lIns="36000" tIns="15000" rIns="30000" bIns="15000" rtlCol="0" anchor="t">
            <a:normAutofit/>
          </a:bodyPr>
          <a:lstStyle/>
          <a:p>
            <a:pPr marL="171450" indent="-171450">
              <a:spcBef>
                <a:spcPts val="600"/>
              </a:spcBef>
              <a:buFont typeface="Arial"/>
              <a:buChar char="•"/>
            </a:pPr>
            <a:r>
              <a:rPr lang="sq-AL" dirty="0">
                <a:solidFill>
                  <a:srgbClr val="1D1D1B"/>
                </a:solidFill>
              </a:rPr>
              <a:t>Bashkia Skrapar — koordinon procesin</a:t>
            </a:r>
          </a:p>
          <a:p>
            <a:pPr marL="171450" indent="-171450">
              <a:spcBef>
                <a:spcPts val="600"/>
              </a:spcBef>
              <a:buFont typeface="Arial"/>
              <a:buChar char="•"/>
            </a:pPr>
            <a:r>
              <a:rPr lang="sq-AL" dirty="0">
                <a:solidFill>
                  <a:srgbClr val="1D1D1B"/>
                </a:solidFill>
              </a:rPr>
              <a:t>ZVA dhe institucionet arsimore</a:t>
            </a:r>
          </a:p>
          <a:p>
            <a:pPr marL="171450" indent="-171450">
              <a:spcBef>
                <a:spcPts val="600"/>
              </a:spcBef>
              <a:buFont typeface="Arial"/>
              <a:buChar char="•"/>
            </a:pPr>
            <a:r>
              <a:rPr lang="sq-AL" dirty="0">
                <a:solidFill>
                  <a:srgbClr val="1D1D1B"/>
                </a:solidFill>
              </a:rPr>
              <a:t>Shkollat, kopshtet dhe gjimnazi</a:t>
            </a:r>
          </a:p>
          <a:p>
            <a:pPr marL="171450" indent="-171450">
              <a:spcBef>
                <a:spcPts val="600"/>
              </a:spcBef>
              <a:buFont typeface="Arial"/>
              <a:buChar char="•"/>
            </a:pPr>
            <a:r>
              <a:rPr lang="sq-AL" dirty="0">
                <a:solidFill>
                  <a:srgbClr val="1D1D1B"/>
                </a:solidFill>
              </a:rPr>
              <a:t>Shërbimi social për rastet në nevojë</a:t>
            </a:r>
          </a:p>
          <a:p>
            <a:pPr marL="171450" indent="-171450">
              <a:spcBef>
                <a:spcPts val="600"/>
              </a:spcBef>
              <a:buFont typeface="Arial"/>
              <a:buChar char="•"/>
            </a:pPr>
            <a:r>
              <a:rPr lang="sq-AL" dirty="0">
                <a:solidFill>
                  <a:srgbClr val="1D1D1B"/>
                </a:solidFill>
              </a:rPr>
              <a:t>Këshilli Bashkiak — miraton dhe mbikëqyr</a:t>
            </a:r>
          </a:p>
        </p:txBody>
      </p:sp>
      <p:sp>
        <p:nvSpPr>
          <p:cNvPr id="27" name="s27"/>
          <p:cNvSpPr/>
          <p:nvPr/>
        </p:nvSpPr>
        <p:spPr>
          <a:xfrm>
            <a:off x="6223000" y="2489200"/>
            <a:ext cx="5156200" cy="3530600"/>
          </a:xfrm>
          <a:prstGeom prst="roundRect">
            <a:avLst>
              <a:gd name="adj" fmla="val 4000"/>
            </a:avLst>
          </a:prstGeom>
          <a:solidFill>
            <a:srgbClr val="EAF6EA"/>
          </a:solidFill>
          <a:ln>
            <a:noFill/>
          </a:ln>
        </p:spPr>
        <p:txBody>
          <a:bodyPr/>
          <a:lstStyle/>
          <a:p>
            <a:endParaRPr/>
          </a:p>
        </p:txBody>
      </p:sp>
      <p:sp>
        <p:nvSpPr>
          <p:cNvPr id="28" name="s28"/>
          <p:cNvSpPr/>
          <p:nvPr/>
        </p:nvSpPr>
        <p:spPr>
          <a:xfrm>
            <a:off x="6223000" y="2489200"/>
            <a:ext cx="5156200" cy="558800"/>
          </a:xfrm>
          <a:prstGeom prst="roundRect">
            <a:avLst>
              <a:gd name="adj" fmla="val 14000"/>
            </a:avLst>
          </a:prstGeom>
          <a:solidFill>
            <a:srgbClr val="2E8B3D"/>
          </a:solidFill>
          <a:ln>
            <a:noFill/>
          </a:ln>
        </p:spPr>
        <p:txBody>
          <a:bodyPr/>
          <a:lstStyle/>
          <a:p>
            <a:endParaRPr/>
          </a:p>
        </p:txBody>
      </p:sp>
      <p:sp>
        <p:nvSpPr>
          <p:cNvPr id="29" name="t29"/>
          <p:cNvSpPr txBox="1"/>
          <p:nvPr/>
        </p:nvSpPr>
        <p:spPr>
          <a:xfrm>
            <a:off x="6223000" y="2527300"/>
            <a:ext cx="5156200" cy="482600"/>
          </a:xfrm>
          <a:prstGeom prst="rect">
            <a:avLst/>
          </a:prstGeom>
          <a:noFill/>
        </p:spPr>
        <p:txBody>
          <a:bodyPr wrap="square" lIns="36000" tIns="15000" rIns="30000" bIns="15000" rtlCol="0" anchor="ctr">
            <a:normAutofit/>
          </a:bodyPr>
          <a:lstStyle/>
          <a:p>
            <a:pPr algn="ctr"/>
            <a:r>
              <a:rPr lang="sq-AL" sz="2000" b="1" dirty="0">
                <a:solidFill>
                  <a:srgbClr val="FFFFFF"/>
                </a:solidFill>
              </a:rPr>
              <a:t>TREGUESIT KRYESORË</a:t>
            </a:r>
          </a:p>
        </p:txBody>
      </p:sp>
      <p:sp>
        <p:nvSpPr>
          <p:cNvPr id="30" name="t30"/>
          <p:cNvSpPr txBox="1"/>
          <p:nvPr/>
        </p:nvSpPr>
        <p:spPr>
          <a:xfrm>
            <a:off x="6426200" y="3124200"/>
            <a:ext cx="4800600" cy="2794000"/>
          </a:xfrm>
          <a:prstGeom prst="rect">
            <a:avLst/>
          </a:prstGeom>
          <a:noFill/>
        </p:spPr>
        <p:txBody>
          <a:bodyPr wrap="square" lIns="36000" tIns="15000" rIns="30000" bIns="15000" rtlCol="0" anchor="t">
            <a:normAutofit/>
          </a:bodyPr>
          <a:lstStyle/>
          <a:p>
            <a:pPr marL="171450" indent="-171450">
              <a:spcBef>
                <a:spcPts val="600"/>
              </a:spcBef>
              <a:buFont typeface="Arial"/>
              <a:buChar char="•"/>
            </a:pPr>
            <a:r>
              <a:rPr lang="sq-AL" dirty="0">
                <a:solidFill>
                  <a:srgbClr val="1D1D1B"/>
                </a:solidFill>
              </a:rPr>
              <a:t>Kushtet fizike dhe siguria</a:t>
            </a:r>
          </a:p>
          <a:p>
            <a:pPr marL="171450" indent="-171450">
              <a:spcBef>
                <a:spcPts val="600"/>
              </a:spcBef>
              <a:buFont typeface="Arial"/>
              <a:buChar char="•"/>
            </a:pPr>
            <a:r>
              <a:rPr lang="sq-AL" dirty="0">
                <a:solidFill>
                  <a:srgbClr val="1D1D1B"/>
                </a:solidFill>
              </a:rPr>
              <a:t>Aksesi: transport, konvikt, bursa</a:t>
            </a:r>
          </a:p>
          <a:p>
            <a:pPr marL="171450" indent="-171450">
              <a:spcBef>
                <a:spcPts val="600"/>
              </a:spcBef>
              <a:buFont typeface="Arial"/>
              <a:buChar char="•"/>
            </a:pPr>
            <a:r>
              <a:rPr lang="sq-AL" dirty="0">
                <a:solidFill>
                  <a:srgbClr val="1D1D1B"/>
                </a:solidFill>
              </a:rPr>
              <a:t>Frekuentimi dhe braktisja shkollore</a:t>
            </a:r>
          </a:p>
          <a:p>
            <a:pPr marL="171450" indent="-171450">
              <a:spcBef>
                <a:spcPts val="600"/>
              </a:spcBef>
              <a:buFont typeface="Arial"/>
              <a:buChar char="•"/>
            </a:pPr>
            <a:r>
              <a:rPr lang="sq-AL" dirty="0">
                <a:solidFill>
                  <a:srgbClr val="1D1D1B"/>
                </a:solidFill>
              </a:rPr>
              <a:t>Pajisjet, mjetet didaktike dhe TIK</a:t>
            </a:r>
          </a:p>
          <a:p>
            <a:pPr marL="171450" indent="-171450">
              <a:spcBef>
                <a:spcPts val="600"/>
              </a:spcBef>
              <a:buFont typeface="Arial"/>
              <a:buChar char="•"/>
            </a:pPr>
            <a:r>
              <a:rPr lang="sq-AL" dirty="0">
                <a:solidFill>
                  <a:srgbClr val="1D1D1B"/>
                </a:solidFill>
              </a:rPr>
              <a:t>Funksionimi i bordeve dhe komisioneve</a:t>
            </a:r>
          </a:p>
        </p:txBody>
      </p:sp>
    </p:spTree>
    <p:extLst>
      <p:ext uri="{BB962C8B-B14F-4D97-AF65-F5344CB8AC3E}">
        <p14:creationId xmlns:p14="http://schemas.microsoft.com/office/powerpoint/2010/main" val="797528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666CC985-7BB4-4E39-89D9-863DC00B9A3D}"/>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073F97D7-5E45-4E61-82A4-4607E979973D}"/>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FA30BD89-6144-4A54-9062-F70A8BD7B99A}"/>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pic>
        <p:nvPicPr>
          <p:cNvPr id="5" name="Picture 4">
            <a:extLst>
              <a:ext uri="{FF2B5EF4-FFF2-40B4-BE49-F238E27FC236}">
                <a16:creationId xmlns:a16="http://schemas.microsoft.com/office/drawing/2014/main" id="{DDC6FA5B-8476-8FEC-9847-8AFF1D97DBC2}"/>
              </a:ext>
            </a:extLst>
          </p:cNvPr>
          <p:cNvPicPr>
            <a:picLocks noChangeAspect="1"/>
          </p:cNvPicPr>
          <p:nvPr/>
        </p:nvPicPr>
        <p:blipFill>
          <a:blip r:embed="rId3"/>
          <a:stretch>
            <a:fillRect/>
          </a:stretch>
        </p:blipFill>
        <p:spPr>
          <a:xfrm>
            <a:off x="11328400" y="101600"/>
            <a:ext cx="711200" cy="928511"/>
          </a:xfrm>
          <a:prstGeom prst="rect">
            <a:avLst/>
          </a:prstGeom>
        </p:spPr>
      </p:pic>
      <p:sp>
        <p:nvSpPr>
          <p:cNvPr id="10" name="s10"/>
          <p:cNvSpPr/>
          <p:nvPr/>
        </p:nvSpPr>
        <p:spPr>
          <a:xfrm>
            <a:off x="508000" y="1168400"/>
            <a:ext cx="11176000" cy="5207000"/>
          </a:xfrm>
          <a:prstGeom prst="roundRect">
            <a:avLst>
              <a:gd name="adj" fmla="val 3000"/>
            </a:avLst>
          </a:prstGeom>
          <a:solidFill>
            <a:srgbClr val="00602A"/>
          </a:solidFill>
          <a:ln>
            <a:noFill/>
          </a:ln>
        </p:spPr>
        <p:txBody>
          <a:bodyPr/>
          <a:lstStyle/>
          <a:p>
            <a:endParaRPr/>
          </a:p>
        </p:txBody>
      </p:sp>
      <p:sp>
        <p:nvSpPr>
          <p:cNvPr id="11" name="t11"/>
          <p:cNvSpPr txBox="1"/>
          <p:nvPr/>
        </p:nvSpPr>
        <p:spPr>
          <a:xfrm>
            <a:off x="762000" y="1473200"/>
            <a:ext cx="10668000" cy="355600"/>
          </a:xfrm>
          <a:prstGeom prst="rect">
            <a:avLst/>
          </a:prstGeom>
          <a:noFill/>
        </p:spPr>
        <p:txBody>
          <a:bodyPr wrap="square" lIns="30000" tIns="12000" rIns="30000" bIns="12000" rtlCol="0" anchor="ctr">
            <a:normAutofit/>
          </a:bodyPr>
          <a:lstStyle/>
          <a:p>
            <a:pPr algn="ctr"/>
            <a:r>
              <a:rPr lang="sq-AL" sz="1500" b="1" dirty="0">
                <a:solidFill>
                  <a:srgbClr val="35D65A"/>
                </a:solidFill>
              </a:rPr>
              <a:t>KONSULTIM PUBLIK · 16 KORRIK 2026</a:t>
            </a:r>
          </a:p>
        </p:txBody>
      </p:sp>
      <p:sp>
        <p:nvSpPr>
          <p:cNvPr id="12" name="t12"/>
          <p:cNvSpPr txBox="1"/>
          <p:nvPr/>
        </p:nvSpPr>
        <p:spPr>
          <a:xfrm>
            <a:off x="1016000" y="1905000"/>
            <a:ext cx="10160000" cy="1524000"/>
          </a:xfrm>
          <a:prstGeom prst="rect">
            <a:avLst/>
          </a:prstGeom>
          <a:noFill/>
        </p:spPr>
        <p:txBody>
          <a:bodyPr wrap="square" lIns="30000" tIns="12000" rIns="30000" bIns="12000" rtlCol="0" anchor="ctr">
            <a:normAutofit/>
          </a:bodyPr>
          <a:lstStyle/>
          <a:p>
            <a:pPr algn="ctr"/>
            <a:r>
              <a:rPr lang="sq-AL" sz="3600" b="1" dirty="0">
                <a:solidFill>
                  <a:srgbClr val="FFFFFF"/>
                </a:solidFill>
              </a:rPr>
              <a:t>SË BASHKU PËR ARSIMIN NË SKRAPAR</a:t>
            </a:r>
          </a:p>
        </p:txBody>
      </p:sp>
      <p:sp>
        <p:nvSpPr>
          <p:cNvPr id="13" name="t13"/>
          <p:cNvSpPr txBox="1"/>
          <p:nvPr/>
        </p:nvSpPr>
        <p:spPr>
          <a:xfrm>
            <a:off x="1524000" y="3454400"/>
            <a:ext cx="9144000" cy="660400"/>
          </a:xfrm>
          <a:prstGeom prst="rect">
            <a:avLst/>
          </a:prstGeom>
          <a:noFill/>
        </p:spPr>
        <p:txBody>
          <a:bodyPr wrap="square" lIns="30000" tIns="12000" rIns="30000" bIns="12000" rtlCol="0" anchor="ctr">
            <a:normAutofit/>
          </a:bodyPr>
          <a:lstStyle/>
          <a:p>
            <a:pPr algn="ctr"/>
            <a:r>
              <a:rPr lang="sq-AL" sz="1750" dirty="0">
                <a:solidFill>
                  <a:srgbClr val="EAF6EA"/>
                </a:solidFill>
              </a:rPr>
              <a:t>Mendimet, sugjerimet dhe propozimet </a:t>
            </a:r>
            <a:r>
              <a:rPr lang="sq-AL" sz="1750">
                <a:solidFill>
                  <a:srgbClr val="EAF6EA"/>
                </a:solidFill>
              </a:rPr>
              <a:t>tuaja </a:t>
            </a:r>
            <a:r>
              <a:rPr lang="en-US" sz="1750">
                <a:solidFill>
                  <a:srgbClr val="EAF6EA"/>
                </a:solidFill>
              </a:rPr>
              <a:t>bëhen</a:t>
            </a:r>
            <a:r>
              <a:rPr lang="sq-AL" sz="1750">
                <a:solidFill>
                  <a:srgbClr val="EAF6EA"/>
                </a:solidFill>
              </a:rPr>
              <a:t> </a:t>
            </a:r>
            <a:r>
              <a:rPr lang="sq-AL" sz="1750" dirty="0">
                <a:solidFill>
                  <a:srgbClr val="EAF6EA"/>
                </a:solidFill>
              </a:rPr>
              <a:t>pjesë e këtij plani.</a:t>
            </a:r>
          </a:p>
        </p:txBody>
      </p:sp>
      <p:sp>
        <p:nvSpPr>
          <p:cNvPr id="14" name="s14"/>
          <p:cNvSpPr/>
          <p:nvPr/>
        </p:nvSpPr>
        <p:spPr>
          <a:xfrm>
            <a:off x="698500" y="4292600"/>
            <a:ext cx="3429000" cy="558800"/>
          </a:xfrm>
          <a:prstGeom prst="roundRect">
            <a:avLst>
              <a:gd name="adj" fmla="val 50000"/>
            </a:avLst>
          </a:prstGeom>
          <a:solidFill>
            <a:srgbClr val="007A33"/>
          </a:solidFill>
          <a:ln>
            <a:noFill/>
          </a:ln>
        </p:spPr>
        <p:txBody>
          <a:bodyPr/>
          <a:lstStyle/>
          <a:p>
            <a:endParaRPr/>
          </a:p>
        </p:txBody>
      </p:sp>
      <p:sp>
        <p:nvSpPr>
          <p:cNvPr id="15" name="t15"/>
          <p:cNvSpPr txBox="1"/>
          <p:nvPr/>
        </p:nvSpPr>
        <p:spPr>
          <a:xfrm>
            <a:off x="698500" y="4292600"/>
            <a:ext cx="3429000" cy="558800"/>
          </a:xfrm>
          <a:prstGeom prst="rect">
            <a:avLst/>
          </a:prstGeom>
          <a:noFill/>
        </p:spPr>
        <p:txBody>
          <a:bodyPr wrap="square" lIns="30000" tIns="12000" rIns="30000" bIns="12000" rtlCol="0" anchor="ctr">
            <a:normAutofit/>
          </a:bodyPr>
          <a:lstStyle/>
          <a:p>
            <a:pPr algn="ctr"/>
            <a:r>
              <a:rPr lang="sq-AL" sz="1450" b="1">
                <a:solidFill>
                  <a:srgbClr val="FFFFFF"/>
                </a:solidFill>
              </a:rPr>
              <a:t>Takim dhe konsultim </a:t>
            </a:r>
            <a:r>
              <a:rPr lang="sq-AL" sz="1450" b="1" dirty="0">
                <a:solidFill>
                  <a:srgbClr val="FFFFFF"/>
                </a:solidFill>
              </a:rPr>
              <a:t>publike</a:t>
            </a:r>
          </a:p>
        </p:txBody>
      </p:sp>
      <p:sp>
        <p:nvSpPr>
          <p:cNvPr id="16" name="s16"/>
          <p:cNvSpPr/>
          <p:nvPr/>
        </p:nvSpPr>
        <p:spPr>
          <a:xfrm>
            <a:off x="4381500" y="4292600"/>
            <a:ext cx="3429000" cy="558800"/>
          </a:xfrm>
          <a:prstGeom prst="roundRect">
            <a:avLst>
              <a:gd name="adj" fmla="val 50000"/>
            </a:avLst>
          </a:prstGeom>
          <a:solidFill>
            <a:srgbClr val="2E8B3D"/>
          </a:solidFill>
          <a:ln>
            <a:noFill/>
          </a:ln>
        </p:spPr>
        <p:txBody>
          <a:bodyPr/>
          <a:lstStyle/>
          <a:p>
            <a:endParaRPr/>
          </a:p>
        </p:txBody>
      </p:sp>
      <p:sp>
        <p:nvSpPr>
          <p:cNvPr id="17" name="t17"/>
          <p:cNvSpPr txBox="1"/>
          <p:nvPr/>
        </p:nvSpPr>
        <p:spPr>
          <a:xfrm>
            <a:off x="4381500" y="4292600"/>
            <a:ext cx="3429000" cy="558800"/>
          </a:xfrm>
          <a:prstGeom prst="rect">
            <a:avLst/>
          </a:prstGeom>
          <a:noFill/>
        </p:spPr>
        <p:txBody>
          <a:bodyPr wrap="square" lIns="30000" tIns="12000" rIns="30000" bIns="12000" rtlCol="0" anchor="ctr">
            <a:normAutofit/>
          </a:bodyPr>
          <a:lstStyle/>
          <a:p>
            <a:pPr algn="ctr"/>
            <a:r>
              <a:rPr lang="en-US" sz="1450" b="1">
                <a:solidFill>
                  <a:srgbClr val="FFFFFF"/>
                </a:solidFill>
              </a:rPr>
              <a:t>Mendime</a:t>
            </a:r>
            <a:r>
              <a:rPr lang="sq-AL" sz="1450" b="1">
                <a:solidFill>
                  <a:srgbClr val="FFFFFF"/>
                </a:solidFill>
              </a:rPr>
              <a:t> </a:t>
            </a:r>
            <a:r>
              <a:rPr lang="sq-AL" sz="1450" b="1" dirty="0">
                <a:solidFill>
                  <a:srgbClr val="FFFFFF"/>
                </a:solidFill>
              </a:rPr>
              <a:t>me shkrim te Bashkia</a:t>
            </a:r>
          </a:p>
        </p:txBody>
      </p:sp>
      <p:sp>
        <p:nvSpPr>
          <p:cNvPr id="18" name="s18"/>
          <p:cNvSpPr/>
          <p:nvPr/>
        </p:nvSpPr>
        <p:spPr>
          <a:xfrm>
            <a:off x="8064500" y="4292600"/>
            <a:ext cx="3429000" cy="558800"/>
          </a:xfrm>
          <a:prstGeom prst="roundRect">
            <a:avLst>
              <a:gd name="adj" fmla="val 50000"/>
            </a:avLst>
          </a:prstGeom>
          <a:solidFill>
            <a:srgbClr val="007A33"/>
          </a:solidFill>
          <a:ln>
            <a:noFill/>
          </a:ln>
        </p:spPr>
        <p:txBody>
          <a:bodyPr/>
          <a:lstStyle/>
          <a:p>
            <a:endParaRPr/>
          </a:p>
        </p:txBody>
      </p:sp>
      <p:sp>
        <p:nvSpPr>
          <p:cNvPr id="19" name="t19"/>
          <p:cNvSpPr txBox="1"/>
          <p:nvPr/>
        </p:nvSpPr>
        <p:spPr>
          <a:xfrm>
            <a:off x="8064500" y="4292600"/>
            <a:ext cx="3429000" cy="558800"/>
          </a:xfrm>
          <a:prstGeom prst="rect">
            <a:avLst/>
          </a:prstGeom>
          <a:noFill/>
        </p:spPr>
        <p:txBody>
          <a:bodyPr wrap="square" lIns="30000" tIns="12000" rIns="30000" bIns="12000" rtlCol="0" anchor="ctr">
            <a:normAutofit/>
          </a:bodyPr>
          <a:lstStyle/>
          <a:p>
            <a:pPr algn="ctr"/>
            <a:r>
              <a:rPr lang="sq-AL" sz="1450" b="1" dirty="0">
                <a:solidFill>
                  <a:srgbClr val="FFFFFF"/>
                </a:solidFill>
              </a:rPr>
              <a:t>Borde dhe këshilla prindërish</a:t>
            </a:r>
          </a:p>
        </p:txBody>
      </p:sp>
      <p:sp>
        <p:nvSpPr>
          <p:cNvPr id="20" name="t20"/>
          <p:cNvSpPr txBox="1"/>
          <p:nvPr/>
        </p:nvSpPr>
        <p:spPr>
          <a:xfrm>
            <a:off x="1524000" y="5207000"/>
            <a:ext cx="9144000" cy="762000"/>
          </a:xfrm>
          <a:prstGeom prst="rect">
            <a:avLst/>
          </a:prstGeom>
          <a:noFill/>
        </p:spPr>
        <p:txBody>
          <a:bodyPr wrap="square" lIns="30000" tIns="12000" rIns="30000" bIns="12000" rtlCol="0" anchor="ctr">
            <a:normAutofit/>
          </a:bodyPr>
          <a:lstStyle/>
          <a:p>
            <a:pPr algn="ctr"/>
            <a:r>
              <a:rPr lang="sq-AL" sz="3000" b="1" dirty="0">
                <a:solidFill>
                  <a:srgbClr val="35D65A"/>
                </a:solidFill>
              </a:rPr>
              <a:t>FALEMINDERIT!</a:t>
            </a:r>
          </a:p>
        </p:txBody>
      </p:sp>
    </p:spTree>
    <p:extLst>
      <p:ext uri="{BB962C8B-B14F-4D97-AF65-F5344CB8AC3E}">
        <p14:creationId xmlns:p14="http://schemas.microsoft.com/office/powerpoint/2010/main" val="1097201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57430B8B-A856-475A-AA81-0B48375CE426}"/>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295CA5A0-672E-4CF0-AAF1-F412A838F1EA}"/>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0E473F3E-D6A2-4486-9744-87592C1942B7}"/>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s10"/>
          <p:cNvSpPr/>
          <p:nvPr/>
        </p:nvSpPr>
        <p:spPr>
          <a:xfrm>
            <a:off x="1016000" y="558800"/>
            <a:ext cx="127000" cy="812800"/>
          </a:xfrm>
          <a:prstGeom prst="rect">
            <a:avLst/>
          </a:prstGeom>
          <a:solidFill>
            <a:srgbClr val="35D65A"/>
          </a:solidFill>
          <a:ln>
            <a:noFill/>
          </a:ln>
        </p:spPr>
        <p:txBody>
          <a:bodyPr/>
          <a:lstStyle/>
          <a:p>
            <a:endParaRPr/>
          </a:p>
        </p:txBody>
      </p:sp>
      <p:sp>
        <p:nvSpPr>
          <p:cNvPr id="11" name="t11"/>
          <p:cNvSpPr txBox="1"/>
          <p:nvPr/>
        </p:nvSpPr>
        <p:spPr>
          <a:xfrm>
            <a:off x="1270000" y="508000"/>
            <a:ext cx="8890000" cy="889000"/>
          </a:xfrm>
          <a:prstGeom prst="rect">
            <a:avLst/>
          </a:prstGeom>
          <a:noFill/>
        </p:spPr>
        <p:txBody>
          <a:bodyPr wrap="square" rtlCol="0" anchor="t">
            <a:normAutofit/>
          </a:bodyPr>
          <a:lstStyle/>
          <a:p>
            <a:r>
              <a:rPr lang="sq-AL" sz="3600" b="1" dirty="0">
                <a:solidFill>
                  <a:srgbClr val="00602A"/>
                </a:solidFill>
              </a:rPr>
              <a:t>RENDI I DITËS</a:t>
            </a:r>
          </a:p>
        </p:txBody>
      </p:sp>
      <p:sp>
        <p:nvSpPr>
          <p:cNvPr id="20" name="c20"/>
          <p:cNvSpPr/>
          <p:nvPr/>
        </p:nvSpPr>
        <p:spPr>
          <a:xfrm>
            <a:off x="1016000" y="1778000"/>
            <a:ext cx="533400" cy="533400"/>
          </a:xfrm>
          <a:prstGeom prst="ellipse">
            <a:avLst/>
          </a:prstGeom>
          <a:solidFill>
            <a:srgbClr val="007A33"/>
          </a:solidFill>
          <a:ln>
            <a:noFill/>
          </a:ln>
        </p:spPr>
        <p:txBody>
          <a:bodyPr rtlCol="0" anchor="ctr">
            <a:noAutofit/>
          </a:bodyPr>
          <a:lstStyle/>
          <a:p>
            <a:pPr algn="ctr"/>
            <a:r>
              <a:rPr lang="sq-AL" sz="2800" b="1" dirty="0">
                <a:solidFill>
                  <a:srgbClr val="FFFFFF"/>
                </a:solidFill>
              </a:rPr>
              <a:t>1</a:t>
            </a:r>
          </a:p>
        </p:txBody>
      </p:sp>
      <p:sp>
        <p:nvSpPr>
          <p:cNvPr id="21" name="t21"/>
          <p:cNvSpPr txBox="1"/>
          <p:nvPr/>
        </p:nvSpPr>
        <p:spPr>
          <a:xfrm>
            <a:off x="1778000" y="1739900"/>
            <a:ext cx="9652000" cy="609600"/>
          </a:xfrm>
          <a:prstGeom prst="rect">
            <a:avLst/>
          </a:prstGeom>
          <a:noFill/>
        </p:spPr>
        <p:txBody>
          <a:bodyPr wrap="square" rtlCol="0" anchor="ctr">
            <a:normAutofit/>
          </a:bodyPr>
          <a:lstStyle/>
          <a:p>
            <a:r>
              <a:rPr lang="sq-AL" sz="2400" b="1" dirty="0">
                <a:solidFill>
                  <a:srgbClr val="1D1D1B"/>
                </a:solidFill>
              </a:rPr>
              <a:t>Qëllimi, metodologjia dhe procesi i konsultimit</a:t>
            </a:r>
          </a:p>
        </p:txBody>
      </p:sp>
      <p:sp>
        <p:nvSpPr>
          <p:cNvPr id="22" name="c22"/>
          <p:cNvSpPr/>
          <p:nvPr/>
        </p:nvSpPr>
        <p:spPr>
          <a:xfrm>
            <a:off x="1016000" y="2514600"/>
            <a:ext cx="533400" cy="533400"/>
          </a:xfrm>
          <a:prstGeom prst="ellipse">
            <a:avLst/>
          </a:prstGeom>
          <a:solidFill>
            <a:srgbClr val="2E8B3D"/>
          </a:solidFill>
          <a:ln>
            <a:noFill/>
          </a:ln>
        </p:spPr>
        <p:txBody>
          <a:bodyPr rtlCol="0" anchor="ctr">
            <a:noAutofit/>
          </a:bodyPr>
          <a:lstStyle/>
          <a:p>
            <a:pPr algn="ctr"/>
            <a:r>
              <a:rPr lang="sq-AL" sz="2800" b="1" dirty="0">
                <a:solidFill>
                  <a:srgbClr val="FFFFFF"/>
                </a:solidFill>
              </a:rPr>
              <a:t>2</a:t>
            </a:r>
          </a:p>
        </p:txBody>
      </p:sp>
      <p:sp>
        <p:nvSpPr>
          <p:cNvPr id="23" name="t23"/>
          <p:cNvSpPr txBox="1"/>
          <p:nvPr/>
        </p:nvSpPr>
        <p:spPr>
          <a:xfrm>
            <a:off x="1778000" y="2476500"/>
            <a:ext cx="9652000" cy="609600"/>
          </a:xfrm>
          <a:prstGeom prst="rect">
            <a:avLst/>
          </a:prstGeom>
          <a:noFill/>
        </p:spPr>
        <p:txBody>
          <a:bodyPr wrap="square" rtlCol="0" anchor="ctr">
            <a:normAutofit/>
          </a:bodyPr>
          <a:lstStyle/>
          <a:p>
            <a:r>
              <a:rPr lang="sq-AL" sz="2400" b="1" dirty="0">
                <a:solidFill>
                  <a:srgbClr val="1D1D1B"/>
                </a:solidFill>
              </a:rPr>
              <a:t>Profili i Bashkisë Skrapar dhe konteksti arsimor</a:t>
            </a:r>
          </a:p>
        </p:txBody>
      </p:sp>
      <p:sp>
        <p:nvSpPr>
          <p:cNvPr id="24" name="c24"/>
          <p:cNvSpPr/>
          <p:nvPr/>
        </p:nvSpPr>
        <p:spPr>
          <a:xfrm>
            <a:off x="1016000" y="3251200"/>
            <a:ext cx="533400" cy="533400"/>
          </a:xfrm>
          <a:prstGeom prst="ellipse">
            <a:avLst/>
          </a:prstGeom>
          <a:solidFill>
            <a:srgbClr val="46B04A"/>
          </a:solidFill>
          <a:ln>
            <a:noFill/>
          </a:ln>
        </p:spPr>
        <p:txBody>
          <a:bodyPr rtlCol="0" anchor="ctr">
            <a:noAutofit/>
          </a:bodyPr>
          <a:lstStyle/>
          <a:p>
            <a:pPr algn="ctr"/>
            <a:r>
              <a:rPr lang="sq-AL" sz="2800" b="1" dirty="0">
                <a:solidFill>
                  <a:srgbClr val="FFFFFF"/>
                </a:solidFill>
              </a:rPr>
              <a:t>3</a:t>
            </a:r>
          </a:p>
        </p:txBody>
      </p:sp>
      <p:sp>
        <p:nvSpPr>
          <p:cNvPr id="25" name="t25"/>
          <p:cNvSpPr txBox="1"/>
          <p:nvPr/>
        </p:nvSpPr>
        <p:spPr>
          <a:xfrm>
            <a:off x="1778000" y="3213100"/>
            <a:ext cx="9652000" cy="609600"/>
          </a:xfrm>
          <a:prstGeom prst="rect">
            <a:avLst/>
          </a:prstGeom>
          <a:noFill/>
        </p:spPr>
        <p:txBody>
          <a:bodyPr wrap="square" rtlCol="0" anchor="ctr">
            <a:normAutofit/>
          </a:bodyPr>
          <a:lstStyle/>
          <a:p>
            <a:r>
              <a:rPr lang="sq-AL" sz="2400" b="1" dirty="0">
                <a:solidFill>
                  <a:srgbClr val="1D1D1B"/>
                </a:solidFill>
              </a:rPr>
              <a:t>Gjendja e arsimit parashkollor, bazë dhe të mesëm</a:t>
            </a:r>
          </a:p>
        </p:txBody>
      </p:sp>
      <p:sp>
        <p:nvSpPr>
          <p:cNvPr id="26" name="c26"/>
          <p:cNvSpPr/>
          <p:nvPr/>
        </p:nvSpPr>
        <p:spPr>
          <a:xfrm>
            <a:off x="1016000" y="3987800"/>
            <a:ext cx="533400" cy="533400"/>
          </a:xfrm>
          <a:prstGeom prst="ellipse">
            <a:avLst/>
          </a:prstGeom>
          <a:solidFill>
            <a:srgbClr val="2E8B3D"/>
          </a:solidFill>
          <a:ln>
            <a:noFill/>
          </a:ln>
        </p:spPr>
        <p:txBody>
          <a:bodyPr rtlCol="0" anchor="ctr">
            <a:noAutofit/>
          </a:bodyPr>
          <a:lstStyle/>
          <a:p>
            <a:pPr algn="ctr"/>
            <a:r>
              <a:rPr lang="sq-AL" sz="2800" b="1" dirty="0">
                <a:solidFill>
                  <a:srgbClr val="FFFFFF"/>
                </a:solidFill>
              </a:rPr>
              <a:t>4</a:t>
            </a:r>
          </a:p>
        </p:txBody>
      </p:sp>
      <p:sp>
        <p:nvSpPr>
          <p:cNvPr id="27" name="t27"/>
          <p:cNvSpPr txBox="1"/>
          <p:nvPr/>
        </p:nvSpPr>
        <p:spPr>
          <a:xfrm>
            <a:off x="1778000" y="3949700"/>
            <a:ext cx="9652000" cy="609600"/>
          </a:xfrm>
          <a:prstGeom prst="rect">
            <a:avLst/>
          </a:prstGeom>
          <a:noFill/>
        </p:spPr>
        <p:txBody>
          <a:bodyPr wrap="square" rtlCol="0" anchor="ctr">
            <a:normAutofit/>
          </a:bodyPr>
          <a:lstStyle/>
          <a:p>
            <a:r>
              <a:rPr lang="sq-AL" sz="2400" b="1" dirty="0">
                <a:solidFill>
                  <a:srgbClr val="1D1D1B"/>
                </a:solidFill>
              </a:rPr>
              <a:t>Qendra Kulturore e Fëmijëve dhe analiza territoriale</a:t>
            </a:r>
          </a:p>
        </p:txBody>
      </p:sp>
      <p:sp>
        <p:nvSpPr>
          <p:cNvPr id="28" name="c28"/>
          <p:cNvSpPr/>
          <p:nvPr/>
        </p:nvSpPr>
        <p:spPr>
          <a:xfrm>
            <a:off x="1016000" y="4724400"/>
            <a:ext cx="533400" cy="533400"/>
          </a:xfrm>
          <a:prstGeom prst="ellipse">
            <a:avLst/>
          </a:prstGeom>
          <a:solidFill>
            <a:srgbClr val="007A33"/>
          </a:solidFill>
          <a:ln>
            <a:noFill/>
          </a:ln>
        </p:spPr>
        <p:txBody>
          <a:bodyPr rtlCol="0" anchor="ctr">
            <a:noAutofit/>
          </a:bodyPr>
          <a:lstStyle/>
          <a:p>
            <a:pPr algn="ctr"/>
            <a:r>
              <a:rPr lang="sq-AL" sz="2800" b="1" dirty="0">
                <a:solidFill>
                  <a:srgbClr val="FFFFFF"/>
                </a:solidFill>
              </a:rPr>
              <a:t>5</a:t>
            </a:r>
          </a:p>
        </p:txBody>
      </p:sp>
      <p:sp>
        <p:nvSpPr>
          <p:cNvPr id="29" name="t29"/>
          <p:cNvSpPr txBox="1"/>
          <p:nvPr/>
        </p:nvSpPr>
        <p:spPr>
          <a:xfrm>
            <a:off x="1778000" y="4686300"/>
            <a:ext cx="9652000" cy="609600"/>
          </a:xfrm>
          <a:prstGeom prst="rect">
            <a:avLst/>
          </a:prstGeom>
          <a:noFill/>
        </p:spPr>
        <p:txBody>
          <a:bodyPr wrap="square" rtlCol="0" anchor="ctr">
            <a:normAutofit/>
          </a:bodyPr>
          <a:lstStyle/>
          <a:p>
            <a:r>
              <a:rPr lang="sq-AL" sz="2400" b="1" dirty="0">
                <a:solidFill>
                  <a:srgbClr val="1D1D1B"/>
                </a:solidFill>
              </a:rPr>
              <a:t>Vizioni dhe 5 qëllimet strategjike 2027–2029</a:t>
            </a:r>
          </a:p>
        </p:txBody>
      </p:sp>
      <p:sp>
        <p:nvSpPr>
          <p:cNvPr id="30" name="c30"/>
          <p:cNvSpPr/>
          <p:nvPr/>
        </p:nvSpPr>
        <p:spPr>
          <a:xfrm>
            <a:off x="1016000" y="5461000"/>
            <a:ext cx="533400" cy="533400"/>
          </a:xfrm>
          <a:prstGeom prst="ellipse">
            <a:avLst/>
          </a:prstGeom>
          <a:solidFill>
            <a:srgbClr val="2E8B3D"/>
          </a:solidFill>
          <a:ln>
            <a:noFill/>
          </a:ln>
        </p:spPr>
        <p:txBody>
          <a:bodyPr rtlCol="0" anchor="ctr">
            <a:noAutofit/>
          </a:bodyPr>
          <a:lstStyle/>
          <a:p>
            <a:pPr algn="ctr"/>
            <a:r>
              <a:rPr lang="sq-AL" sz="2800" b="1" dirty="0">
                <a:solidFill>
                  <a:srgbClr val="FFFFFF"/>
                </a:solidFill>
              </a:rPr>
              <a:t>6</a:t>
            </a:r>
          </a:p>
        </p:txBody>
      </p:sp>
      <p:sp>
        <p:nvSpPr>
          <p:cNvPr id="31" name="t31"/>
          <p:cNvSpPr txBox="1"/>
          <p:nvPr/>
        </p:nvSpPr>
        <p:spPr>
          <a:xfrm>
            <a:off x="1778000" y="5422900"/>
            <a:ext cx="9652000" cy="609600"/>
          </a:xfrm>
          <a:prstGeom prst="rect">
            <a:avLst/>
          </a:prstGeom>
          <a:noFill/>
        </p:spPr>
        <p:txBody>
          <a:bodyPr wrap="square" rtlCol="0" anchor="ctr">
            <a:normAutofit/>
          </a:bodyPr>
          <a:lstStyle/>
          <a:p>
            <a:r>
              <a:rPr lang="sq-AL" sz="2400" b="1" dirty="0">
                <a:solidFill>
                  <a:srgbClr val="1D1D1B"/>
                </a:solidFill>
              </a:rPr>
              <a:t>Prioritetet, buxheti, plani i veprimit dhe monitorimi</a:t>
            </a:r>
          </a:p>
        </p:txBody>
      </p:sp>
      <p:pic>
        <p:nvPicPr>
          <p:cNvPr id="5" name="Picture 4">
            <a:extLst>
              <a:ext uri="{FF2B5EF4-FFF2-40B4-BE49-F238E27FC236}">
                <a16:creationId xmlns:a16="http://schemas.microsoft.com/office/drawing/2014/main" id="{D18E1A06-2F62-DB18-E1D4-E7E0A390BD97}"/>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1355106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F61D620E-9B21-43BE-B551-DAFC77A54A13}"/>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3EA0727C-DE51-4EFB-87EB-D78D12100EA7}"/>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44BC6140-F602-456B-A1A9-3715FBA1C197}"/>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s10"/>
          <p:cNvSpPr/>
          <p:nvPr/>
        </p:nvSpPr>
        <p:spPr>
          <a:xfrm>
            <a:off x="762000" y="508000"/>
            <a:ext cx="10668000" cy="838200"/>
          </a:xfrm>
          <a:prstGeom prst="roundRect">
            <a:avLst>
              <a:gd name="adj" fmla="val 8000"/>
            </a:avLst>
          </a:prstGeom>
          <a:solidFill>
            <a:srgbClr val="00602A"/>
          </a:solidFill>
          <a:ln>
            <a:noFill/>
          </a:ln>
        </p:spPr>
        <p:txBody>
          <a:bodyPr/>
          <a:lstStyle/>
          <a:p>
            <a:endParaRPr/>
          </a:p>
        </p:txBody>
      </p:sp>
      <p:sp>
        <p:nvSpPr>
          <p:cNvPr id="11" name="t11"/>
          <p:cNvSpPr txBox="1"/>
          <p:nvPr/>
        </p:nvSpPr>
        <p:spPr>
          <a:xfrm>
            <a:off x="914400" y="508000"/>
            <a:ext cx="10363200" cy="838200"/>
          </a:xfrm>
          <a:prstGeom prst="rect">
            <a:avLst/>
          </a:prstGeom>
          <a:noFill/>
        </p:spPr>
        <p:txBody>
          <a:bodyPr wrap="square" lIns="91440" rIns="91440" rtlCol="0" anchor="ctr">
            <a:normAutofit/>
          </a:bodyPr>
          <a:lstStyle/>
          <a:p>
            <a:pPr algn="l"/>
            <a:r>
              <a:rPr lang="sq-AL" sz="3200" b="1" dirty="0">
                <a:solidFill>
                  <a:srgbClr val="FFFFFF"/>
                </a:solidFill>
              </a:rPr>
              <a:t>PSE KY PLAN VENDOR?</a:t>
            </a:r>
          </a:p>
        </p:txBody>
      </p:sp>
      <p:sp>
        <p:nvSpPr>
          <p:cNvPr id="12" name="t12"/>
          <p:cNvSpPr txBox="1"/>
          <p:nvPr/>
        </p:nvSpPr>
        <p:spPr>
          <a:xfrm>
            <a:off x="812800" y="1524000"/>
            <a:ext cx="10668000" cy="508000"/>
          </a:xfrm>
          <a:prstGeom prst="rect">
            <a:avLst/>
          </a:prstGeom>
          <a:noFill/>
        </p:spPr>
        <p:txBody>
          <a:bodyPr wrap="square" lIns="91440" rIns="91440" rtlCol="0" anchor="t">
            <a:noAutofit/>
          </a:bodyPr>
          <a:lstStyle/>
          <a:p>
            <a:pPr algn="l"/>
            <a:r>
              <a:rPr lang="sq-AL" sz="2000" dirty="0">
                <a:solidFill>
                  <a:srgbClr val="1D1D1B"/>
                </a:solidFill>
              </a:rPr>
              <a:t>Një dokument që i kthen nevojat e kopshteve, shkollave dhe konviktit në masa konkrete e të monitorueshme.</a:t>
            </a:r>
          </a:p>
        </p:txBody>
      </p:sp>
      <p:sp>
        <p:nvSpPr>
          <p:cNvPr id="20" name="s20"/>
          <p:cNvSpPr/>
          <p:nvPr/>
        </p:nvSpPr>
        <p:spPr>
          <a:xfrm>
            <a:off x="812800" y="2286000"/>
            <a:ext cx="3429000" cy="3556000"/>
          </a:xfrm>
          <a:prstGeom prst="roundRect">
            <a:avLst>
              <a:gd name="adj" fmla="val 6000"/>
            </a:avLst>
          </a:prstGeom>
          <a:solidFill>
            <a:srgbClr val="EAF6EA"/>
          </a:solidFill>
          <a:ln>
            <a:noFill/>
          </a:ln>
        </p:spPr>
        <p:txBody>
          <a:bodyPr/>
          <a:lstStyle/>
          <a:p>
            <a:endParaRPr/>
          </a:p>
        </p:txBody>
      </p:sp>
      <p:sp>
        <p:nvSpPr>
          <p:cNvPr id="21" name="s21"/>
          <p:cNvSpPr/>
          <p:nvPr/>
        </p:nvSpPr>
        <p:spPr>
          <a:xfrm>
            <a:off x="812800" y="2286000"/>
            <a:ext cx="3429000" cy="685800"/>
          </a:xfrm>
          <a:prstGeom prst="roundRect">
            <a:avLst>
              <a:gd name="adj" fmla="val 6000"/>
            </a:avLst>
          </a:prstGeom>
          <a:solidFill>
            <a:srgbClr val="007A33"/>
          </a:solidFill>
          <a:ln>
            <a:noFill/>
          </a:ln>
        </p:spPr>
        <p:txBody>
          <a:bodyPr/>
          <a:lstStyle/>
          <a:p>
            <a:endParaRPr/>
          </a:p>
        </p:txBody>
      </p:sp>
      <p:sp>
        <p:nvSpPr>
          <p:cNvPr id="22" name="s22"/>
          <p:cNvSpPr/>
          <p:nvPr/>
        </p:nvSpPr>
        <p:spPr>
          <a:xfrm>
            <a:off x="812800" y="2667000"/>
            <a:ext cx="3429000" cy="330200"/>
          </a:xfrm>
          <a:prstGeom prst="rect">
            <a:avLst/>
          </a:prstGeom>
          <a:solidFill>
            <a:srgbClr val="007A33"/>
          </a:solidFill>
          <a:ln>
            <a:noFill/>
          </a:ln>
        </p:spPr>
        <p:txBody>
          <a:bodyPr/>
          <a:lstStyle/>
          <a:p>
            <a:endParaRPr/>
          </a:p>
        </p:txBody>
      </p:sp>
      <p:sp>
        <p:nvSpPr>
          <p:cNvPr id="23" name="t23"/>
          <p:cNvSpPr txBox="1"/>
          <p:nvPr/>
        </p:nvSpPr>
        <p:spPr>
          <a:xfrm>
            <a:off x="812800" y="2286000"/>
            <a:ext cx="3429000" cy="685800"/>
          </a:xfrm>
          <a:prstGeom prst="rect">
            <a:avLst/>
          </a:prstGeom>
          <a:noFill/>
        </p:spPr>
        <p:txBody>
          <a:bodyPr wrap="square" lIns="91440" rIns="91440" rtlCol="0" anchor="ctr">
            <a:normAutofit/>
          </a:bodyPr>
          <a:lstStyle/>
          <a:p>
            <a:pPr algn="ctr"/>
            <a:r>
              <a:rPr lang="sq-AL" sz="2400" b="1" dirty="0">
                <a:solidFill>
                  <a:srgbClr val="FFFFFF"/>
                </a:solidFill>
              </a:rPr>
              <a:t>QËLLIMI</a:t>
            </a:r>
          </a:p>
        </p:txBody>
      </p:sp>
      <p:sp>
        <p:nvSpPr>
          <p:cNvPr id="24" name="t24"/>
          <p:cNvSpPr txBox="1"/>
          <p:nvPr/>
        </p:nvSpPr>
        <p:spPr>
          <a:xfrm>
            <a:off x="889000" y="3073400"/>
            <a:ext cx="3276600" cy="2667000"/>
          </a:xfrm>
          <a:prstGeom prst="rect">
            <a:avLst/>
          </a:prstGeom>
          <a:noFill/>
        </p:spPr>
        <p:txBody>
          <a:bodyPr wrap="square" lIns="91440" rIns="91440" rtlCol="0" anchor="t">
            <a:normAutofit/>
          </a:bodyPr>
          <a:lstStyle/>
          <a:p>
            <a:pPr algn="l"/>
            <a:r>
              <a:rPr lang="sq-AL" sz="2000" dirty="0">
                <a:solidFill>
                  <a:srgbClr val="1D1D1B"/>
                </a:solidFill>
              </a:rPr>
              <a:t>Dokument kryesor orientues për planifikimin, përmirësimin dhe monitorimin e shërbimit të arsimit parauniversitar në të gjithë territorin e bashkisë.</a:t>
            </a:r>
          </a:p>
        </p:txBody>
      </p:sp>
      <p:sp>
        <p:nvSpPr>
          <p:cNvPr id="25" name="s25"/>
          <p:cNvSpPr/>
          <p:nvPr/>
        </p:nvSpPr>
        <p:spPr>
          <a:xfrm>
            <a:off x="4470400" y="2286000"/>
            <a:ext cx="3429000" cy="3556000"/>
          </a:xfrm>
          <a:prstGeom prst="roundRect">
            <a:avLst>
              <a:gd name="adj" fmla="val 6000"/>
            </a:avLst>
          </a:prstGeom>
          <a:solidFill>
            <a:srgbClr val="EAF6EA"/>
          </a:solidFill>
          <a:ln>
            <a:noFill/>
          </a:ln>
        </p:spPr>
        <p:txBody>
          <a:bodyPr/>
          <a:lstStyle/>
          <a:p>
            <a:endParaRPr/>
          </a:p>
        </p:txBody>
      </p:sp>
      <p:sp>
        <p:nvSpPr>
          <p:cNvPr id="26" name="s26"/>
          <p:cNvSpPr/>
          <p:nvPr/>
        </p:nvSpPr>
        <p:spPr>
          <a:xfrm>
            <a:off x="4470400" y="2286000"/>
            <a:ext cx="3429000" cy="685800"/>
          </a:xfrm>
          <a:prstGeom prst="roundRect">
            <a:avLst>
              <a:gd name="adj" fmla="val 6000"/>
            </a:avLst>
          </a:prstGeom>
          <a:solidFill>
            <a:srgbClr val="2E8B3D"/>
          </a:solidFill>
          <a:ln>
            <a:noFill/>
          </a:ln>
        </p:spPr>
        <p:txBody>
          <a:bodyPr/>
          <a:lstStyle/>
          <a:p>
            <a:endParaRPr/>
          </a:p>
        </p:txBody>
      </p:sp>
      <p:sp>
        <p:nvSpPr>
          <p:cNvPr id="27" name="s27"/>
          <p:cNvSpPr/>
          <p:nvPr/>
        </p:nvSpPr>
        <p:spPr>
          <a:xfrm>
            <a:off x="4470400" y="2667000"/>
            <a:ext cx="3429000" cy="330200"/>
          </a:xfrm>
          <a:prstGeom prst="rect">
            <a:avLst/>
          </a:prstGeom>
          <a:solidFill>
            <a:srgbClr val="2E8B3D"/>
          </a:solidFill>
          <a:ln>
            <a:noFill/>
          </a:ln>
        </p:spPr>
        <p:txBody>
          <a:bodyPr/>
          <a:lstStyle/>
          <a:p>
            <a:endParaRPr/>
          </a:p>
        </p:txBody>
      </p:sp>
      <p:sp>
        <p:nvSpPr>
          <p:cNvPr id="28" name="t28"/>
          <p:cNvSpPr txBox="1"/>
          <p:nvPr/>
        </p:nvSpPr>
        <p:spPr>
          <a:xfrm>
            <a:off x="4470400" y="2286000"/>
            <a:ext cx="3429000" cy="685800"/>
          </a:xfrm>
          <a:prstGeom prst="rect">
            <a:avLst/>
          </a:prstGeom>
          <a:noFill/>
        </p:spPr>
        <p:txBody>
          <a:bodyPr wrap="square" lIns="91440" rIns="91440" rtlCol="0" anchor="ctr">
            <a:normAutofit/>
          </a:bodyPr>
          <a:lstStyle/>
          <a:p>
            <a:pPr algn="ctr"/>
            <a:r>
              <a:rPr lang="sq-AL" sz="2400" b="1" dirty="0">
                <a:solidFill>
                  <a:srgbClr val="FFFFFF"/>
                </a:solidFill>
              </a:rPr>
              <a:t>ÇFARË MBULON</a:t>
            </a:r>
          </a:p>
        </p:txBody>
      </p:sp>
      <p:sp>
        <p:nvSpPr>
          <p:cNvPr id="29" name="t29"/>
          <p:cNvSpPr txBox="1"/>
          <p:nvPr/>
        </p:nvSpPr>
        <p:spPr>
          <a:xfrm>
            <a:off x="4546600" y="3073400"/>
            <a:ext cx="3276600" cy="2667000"/>
          </a:xfrm>
          <a:prstGeom prst="rect">
            <a:avLst/>
          </a:prstGeom>
          <a:noFill/>
        </p:spPr>
        <p:txBody>
          <a:bodyPr wrap="square" lIns="91440" rIns="91440" rtlCol="0" anchor="t">
            <a:normAutofit/>
          </a:bodyPr>
          <a:lstStyle/>
          <a:p>
            <a:pPr algn="l"/>
            <a:r>
              <a:rPr lang="sq-AL" sz="2000" dirty="0">
                <a:solidFill>
                  <a:srgbClr val="1D1D1B"/>
                </a:solidFill>
              </a:rPr>
              <a:t>Arsimin parashkollor, arsimin bazë, arsimin e mesëm të përgjithshëm, arsimin me kohë të pjesshme dhe shërbimin e konviktit.</a:t>
            </a:r>
          </a:p>
        </p:txBody>
      </p:sp>
      <p:sp>
        <p:nvSpPr>
          <p:cNvPr id="30" name="s30"/>
          <p:cNvSpPr/>
          <p:nvPr/>
        </p:nvSpPr>
        <p:spPr>
          <a:xfrm>
            <a:off x="8128000" y="2286000"/>
            <a:ext cx="3429000" cy="3556000"/>
          </a:xfrm>
          <a:prstGeom prst="roundRect">
            <a:avLst>
              <a:gd name="adj" fmla="val 6000"/>
            </a:avLst>
          </a:prstGeom>
          <a:solidFill>
            <a:srgbClr val="EAF6EA"/>
          </a:solidFill>
          <a:ln>
            <a:noFill/>
          </a:ln>
        </p:spPr>
        <p:txBody>
          <a:bodyPr/>
          <a:lstStyle/>
          <a:p>
            <a:endParaRPr/>
          </a:p>
        </p:txBody>
      </p:sp>
      <p:sp>
        <p:nvSpPr>
          <p:cNvPr id="31" name="s31"/>
          <p:cNvSpPr/>
          <p:nvPr/>
        </p:nvSpPr>
        <p:spPr>
          <a:xfrm>
            <a:off x="8128000" y="2286000"/>
            <a:ext cx="3429000" cy="685800"/>
          </a:xfrm>
          <a:prstGeom prst="roundRect">
            <a:avLst>
              <a:gd name="adj" fmla="val 6000"/>
            </a:avLst>
          </a:prstGeom>
          <a:solidFill>
            <a:srgbClr val="46B04A"/>
          </a:solidFill>
          <a:ln>
            <a:noFill/>
          </a:ln>
        </p:spPr>
        <p:txBody>
          <a:bodyPr/>
          <a:lstStyle/>
          <a:p>
            <a:endParaRPr/>
          </a:p>
        </p:txBody>
      </p:sp>
      <p:sp>
        <p:nvSpPr>
          <p:cNvPr id="32" name="s32"/>
          <p:cNvSpPr/>
          <p:nvPr/>
        </p:nvSpPr>
        <p:spPr>
          <a:xfrm>
            <a:off x="8128000" y="2667000"/>
            <a:ext cx="3429000" cy="330200"/>
          </a:xfrm>
          <a:prstGeom prst="rect">
            <a:avLst/>
          </a:prstGeom>
          <a:solidFill>
            <a:srgbClr val="46B04A"/>
          </a:solidFill>
          <a:ln>
            <a:noFill/>
          </a:ln>
        </p:spPr>
        <p:txBody>
          <a:bodyPr/>
          <a:lstStyle/>
          <a:p>
            <a:endParaRPr/>
          </a:p>
        </p:txBody>
      </p:sp>
      <p:sp>
        <p:nvSpPr>
          <p:cNvPr id="33" name="t33"/>
          <p:cNvSpPr txBox="1"/>
          <p:nvPr/>
        </p:nvSpPr>
        <p:spPr>
          <a:xfrm>
            <a:off x="8128000" y="2286000"/>
            <a:ext cx="3429000" cy="685800"/>
          </a:xfrm>
          <a:prstGeom prst="rect">
            <a:avLst/>
          </a:prstGeom>
          <a:noFill/>
        </p:spPr>
        <p:txBody>
          <a:bodyPr wrap="square" lIns="91440" rIns="91440" rtlCol="0" anchor="ctr">
            <a:normAutofit/>
          </a:bodyPr>
          <a:lstStyle/>
          <a:p>
            <a:pPr algn="ctr"/>
            <a:r>
              <a:rPr lang="sq-AL" sz="2400" b="1" dirty="0">
                <a:solidFill>
                  <a:srgbClr val="FFFFFF"/>
                </a:solidFill>
              </a:rPr>
              <a:t>PERIUDHA 2027–2029</a:t>
            </a:r>
          </a:p>
        </p:txBody>
      </p:sp>
      <p:sp>
        <p:nvSpPr>
          <p:cNvPr id="34" name="t34"/>
          <p:cNvSpPr txBox="1"/>
          <p:nvPr/>
        </p:nvSpPr>
        <p:spPr>
          <a:xfrm>
            <a:off x="8204200" y="3073400"/>
            <a:ext cx="3276600" cy="2667000"/>
          </a:xfrm>
          <a:prstGeom prst="rect">
            <a:avLst/>
          </a:prstGeom>
          <a:noFill/>
        </p:spPr>
        <p:txBody>
          <a:bodyPr wrap="square" lIns="91440" rIns="91440" rtlCol="0" anchor="t">
            <a:normAutofit/>
          </a:bodyPr>
          <a:lstStyle/>
          <a:p>
            <a:pPr algn="l"/>
            <a:r>
              <a:rPr lang="sq-AL" sz="2000" dirty="0">
                <a:solidFill>
                  <a:srgbClr val="1D1D1B"/>
                </a:solidFill>
              </a:rPr>
              <a:t>I lidhur me buxhetin vendor dhe Programin Buxhetor Afatmesëm (PBA). Dokument i përditësueshëm, që rishikohet çdo vit.</a:t>
            </a:r>
          </a:p>
        </p:txBody>
      </p:sp>
      <p:pic>
        <p:nvPicPr>
          <p:cNvPr id="5" name="Picture 4">
            <a:extLst>
              <a:ext uri="{FF2B5EF4-FFF2-40B4-BE49-F238E27FC236}">
                <a16:creationId xmlns:a16="http://schemas.microsoft.com/office/drawing/2014/main" id="{567A0C56-50C9-F8D0-E0BC-AEC62E17F89A}"/>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327385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E91EAB07-15A2-4B1A-902A-C26FE6EE6238}"/>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F0890747-F5C0-43AB-8CC2-7DC9BCB57A8E}"/>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3DCC649E-071C-4775-9540-FA6FC76A05FF}"/>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1" name="t11"/>
          <p:cNvSpPr txBox="1"/>
          <p:nvPr/>
        </p:nvSpPr>
        <p:spPr>
          <a:xfrm>
            <a:off x="1016000" y="508000"/>
            <a:ext cx="9906000" cy="762000"/>
          </a:xfrm>
          <a:prstGeom prst="rect">
            <a:avLst/>
          </a:prstGeom>
          <a:noFill/>
        </p:spPr>
        <p:txBody>
          <a:bodyPr wrap="square" lIns="72000" rIns="72000" rtlCol="0" anchor="t">
            <a:normAutofit/>
          </a:bodyPr>
          <a:lstStyle/>
          <a:p>
            <a:pPr algn="l"/>
            <a:r>
              <a:rPr lang="sq-AL" sz="3000" b="1" dirty="0">
                <a:solidFill>
                  <a:srgbClr val="00602A"/>
                </a:solidFill>
              </a:rPr>
              <a:t>METODOLOGJIA DHE KONSULTIMI</a:t>
            </a:r>
          </a:p>
        </p:txBody>
      </p:sp>
      <p:sp>
        <p:nvSpPr>
          <p:cNvPr id="12" name="s12"/>
          <p:cNvSpPr/>
          <p:nvPr/>
        </p:nvSpPr>
        <p:spPr>
          <a:xfrm>
            <a:off x="1066800" y="1320800"/>
            <a:ext cx="4572000" cy="101600"/>
          </a:xfrm>
          <a:prstGeom prst="rect">
            <a:avLst/>
          </a:prstGeom>
          <a:solidFill>
            <a:srgbClr val="35D65A"/>
          </a:solidFill>
          <a:ln>
            <a:noFill/>
          </a:ln>
        </p:spPr>
        <p:txBody>
          <a:bodyPr/>
          <a:lstStyle/>
          <a:p>
            <a:endParaRPr/>
          </a:p>
        </p:txBody>
      </p:sp>
      <p:sp>
        <p:nvSpPr>
          <p:cNvPr id="20" name="ch20"/>
          <p:cNvSpPr/>
          <p:nvPr/>
        </p:nvSpPr>
        <p:spPr>
          <a:xfrm>
            <a:off x="812800" y="1905000"/>
            <a:ext cx="2857500" cy="1219200"/>
          </a:xfrm>
          <a:prstGeom prst="chevron">
            <a:avLst>
              <a:gd name="adj" fmla="val 42000"/>
            </a:avLst>
          </a:prstGeom>
          <a:solidFill>
            <a:srgbClr val="007A33"/>
          </a:solidFill>
          <a:ln>
            <a:noFill/>
          </a:ln>
        </p:spPr>
        <p:txBody>
          <a:bodyPr lIns="180000" rIns="120000" rtlCol="0" anchor="ctr">
            <a:noAutofit/>
          </a:bodyPr>
          <a:lstStyle/>
          <a:p>
            <a:pPr algn="ctr"/>
            <a:r>
              <a:rPr lang="sq-AL" b="1" dirty="0">
                <a:solidFill>
                  <a:srgbClr val="FFFFFF"/>
                </a:solidFill>
              </a:rPr>
              <a:t>1 · TË DHËNAT</a:t>
            </a:r>
          </a:p>
          <a:p>
            <a:pPr algn="ctr"/>
            <a:r>
              <a:rPr lang="sq-AL" sz="1600" dirty="0">
                <a:solidFill>
                  <a:srgbClr val="FFFFFF"/>
                </a:solidFill>
              </a:rPr>
              <a:t>Kopshte, shkolla, gjimnaz, konvikt, PBA</a:t>
            </a:r>
          </a:p>
        </p:txBody>
      </p:sp>
      <p:sp>
        <p:nvSpPr>
          <p:cNvPr id="21" name="ch21"/>
          <p:cNvSpPr/>
          <p:nvPr/>
        </p:nvSpPr>
        <p:spPr>
          <a:xfrm>
            <a:off x="3136900" y="1905000"/>
            <a:ext cx="2857500" cy="1219200"/>
          </a:xfrm>
          <a:prstGeom prst="chevron">
            <a:avLst>
              <a:gd name="adj" fmla="val 42000"/>
            </a:avLst>
          </a:prstGeom>
          <a:solidFill>
            <a:srgbClr val="2E8B3D"/>
          </a:solidFill>
          <a:ln>
            <a:noFill/>
          </a:ln>
        </p:spPr>
        <p:txBody>
          <a:bodyPr lIns="180000" rIns="120000" rtlCol="0" anchor="ctr">
            <a:noAutofit/>
          </a:bodyPr>
          <a:lstStyle/>
          <a:p>
            <a:pPr algn="ctr"/>
            <a:r>
              <a:rPr lang="sq-AL" b="1" dirty="0">
                <a:solidFill>
                  <a:srgbClr val="FFFFFF"/>
                </a:solidFill>
              </a:rPr>
              <a:t>2 · ANALIZA</a:t>
            </a:r>
          </a:p>
          <a:p>
            <a:pPr algn="ctr"/>
            <a:r>
              <a:rPr lang="sq-AL" sz="1600" dirty="0">
                <a:solidFill>
                  <a:srgbClr val="FFFFFF"/>
                </a:solidFill>
              </a:rPr>
              <a:t>Gjetjet kryesore </a:t>
            </a:r>
            <a:r>
              <a:rPr lang="sq-AL" sz="1600">
                <a:solidFill>
                  <a:srgbClr val="FFFFFF"/>
                </a:solidFill>
              </a:rPr>
              <a:t>dhe S</a:t>
            </a:r>
            <a:r>
              <a:rPr lang="en-US" sz="1600">
                <a:solidFill>
                  <a:srgbClr val="FFFFFF"/>
                </a:solidFill>
              </a:rPr>
              <a:t>W</a:t>
            </a:r>
            <a:r>
              <a:rPr lang="sq-AL" sz="1600">
                <a:solidFill>
                  <a:srgbClr val="FFFFFF"/>
                </a:solidFill>
              </a:rPr>
              <a:t>OT</a:t>
            </a:r>
            <a:endParaRPr lang="sq-AL" sz="1600" dirty="0">
              <a:solidFill>
                <a:srgbClr val="FFFFFF"/>
              </a:solidFill>
            </a:endParaRPr>
          </a:p>
        </p:txBody>
      </p:sp>
      <p:sp>
        <p:nvSpPr>
          <p:cNvPr id="22" name="ch22"/>
          <p:cNvSpPr/>
          <p:nvPr/>
        </p:nvSpPr>
        <p:spPr>
          <a:xfrm>
            <a:off x="5461000" y="1905000"/>
            <a:ext cx="2857500" cy="1219200"/>
          </a:xfrm>
          <a:prstGeom prst="chevron">
            <a:avLst>
              <a:gd name="adj" fmla="val 42000"/>
            </a:avLst>
          </a:prstGeom>
          <a:solidFill>
            <a:srgbClr val="46B04A"/>
          </a:solidFill>
          <a:ln>
            <a:noFill/>
          </a:ln>
        </p:spPr>
        <p:txBody>
          <a:bodyPr lIns="180000" rIns="120000" rtlCol="0" anchor="ctr">
            <a:noAutofit/>
          </a:bodyPr>
          <a:lstStyle/>
          <a:p>
            <a:pPr algn="ctr"/>
            <a:r>
              <a:rPr lang="sq-AL" b="1" dirty="0">
                <a:solidFill>
                  <a:srgbClr val="FFFFFF"/>
                </a:solidFill>
              </a:rPr>
              <a:t>3 · PRIORITETET</a:t>
            </a:r>
          </a:p>
          <a:p>
            <a:pPr algn="ctr"/>
            <a:r>
              <a:rPr lang="sq-AL" sz="1600" dirty="0">
                <a:solidFill>
                  <a:srgbClr val="FFFFFF"/>
                </a:solidFill>
              </a:rPr>
              <a:t>Ndërhyrjet sipas urgjencës</a:t>
            </a:r>
          </a:p>
        </p:txBody>
      </p:sp>
      <p:sp>
        <p:nvSpPr>
          <p:cNvPr id="23" name="ch23"/>
          <p:cNvSpPr/>
          <p:nvPr/>
        </p:nvSpPr>
        <p:spPr>
          <a:xfrm>
            <a:off x="7785100" y="1905000"/>
            <a:ext cx="2857500" cy="1219200"/>
          </a:xfrm>
          <a:prstGeom prst="chevron">
            <a:avLst>
              <a:gd name="adj" fmla="val 42000"/>
            </a:avLst>
          </a:prstGeom>
          <a:solidFill>
            <a:srgbClr val="007A33"/>
          </a:solidFill>
          <a:ln>
            <a:noFill/>
          </a:ln>
        </p:spPr>
        <p:txBody>
          <a:bodyPr lIns="180000" rIns="120000" rtlCol="0" anchor="ctr">
            <a:noAutofit/>
          </a:bodyPr>
          <a:lstStyle/>
          <a:p>
            <a:pPr algn="ctr"/>
            <a:r>
              <a:rPr lang="sq-AL" b="1" dirty="0">
                <a:solidFill>
                  <a:srgbClr val="FFFFFF"/>
                </a:solidFill>
              </a:rPr>
              <a:t>4 · PLANI</a:t>
            </a:r>
          </a:p>
          <a:p>
            <a:pPr algn="ctr"/>
            <a:r>
              <a:rPr lang="sq-AL" sz="1600" dirty="0">
                <a:solidFill>
                  <a:srgbClr val="FFFFFF"/>
                </a:solidFill>
              </a:rPr>
              <a:t>Vizioni, qëllimet, veprimet</a:t>
            </a:r>
          </a:p>
        </p:txBody>
      </p:sp>
      <p:sp>
        <p:nvSpPr>
          <p:cNvPr id="40" name="s40"/>
          <p:cNvSpPr/>
          <p:nvPr/>
        </p:nvSpPr>
        <p:spPr>
          <a:xfrm>
            <a:off x="812800" y="3683000"/>
            <a:ext cx="10566400" cy="1905000"/>
          </a:xfrm>
          <a:prstGeom prst="roundRect">
            <a:avLst>
              <a:gd name="adj" fmla="val 5000"/>
            </a:avLst>
          </a:prstGeom>
          <a:solidFill>
            <a:srgbClr val="EAF6EA"/>
          </a:solidFill>
          <a:ln>
            <a:noFill/>
          </a:ln>
        </p:spPr>
        <p:txBody>
          <a:bodyPr/>
          <a:lstStyle/>
          <a:p>
            <a:endParaRPr/>
          </a:p>
        </p:txBody>
      </p:sp>
      <p:sp>
        <p:nvSpPr>
          <p:cNvPr id="41" name="s41"/>
          <p:cNvSpPr/>
          <p:nvPr/>
        </p:nvSpPr>
        <p:spPr>
          <a:xfrm>
            <a:off x="812800" y="3683000"/>
            <a:ext cx="127000" cy="1905000"/>
          </a:xfrm>
          <a:prstGeom prst="rect">
            <a:avLst/>
          </a:prstGeom>
          <a:solidFill>
            <a:srgbClr val="35D65A"/>
          </a:solidFill>
          <a:ln>
            <a:noFill/>
          </a:ln>
        </p:spPr>
        <p:txBody>
          <a:bodyPr/>
          <a:lstStyle/>
          <a:p>
            <a:endParaRPr/>
          </a:p>
        </p:txBody>
      </p:sp>
      <p:sp>
        <p:nvSpPr>
          <p:cNvPr id="42" name="t42"/>
          <p:cNvSpPr txBox="1"/>
          <p:nvPr/>
        </p:nvSpPr>
        <p:spPr>
          <a:xfrm>
            <a:off x="1143000" y="3835400"/>
            <a:ext cx="10160000" cy="508000"/>
          </a:xfrm>
          <a:prstGeom prst="rect">
            <a:avLst/>
          </a:prstGeom>
          <a:noFill/>
        </p:spPr>
        <p:txBody>
          <a:bodyPr wrap="square" lIns="72000" rIns="72000" rtlCol="0" anchor="t">
            <a:normAutofit/>
          </a:bodyPr>
          <a:lstStyle/>
          <a:p>
            <a:pPr algn="l"/>
            <a:r>
              <a:rPr lang="sq-AL" sz="2400" b="1" dirty="0">
                <a:solidFill>
                  <a:srgbClr val="00602A"/>
                </a:solidFill>
              </a:rPr>
              <a:t>PROCESI I KONSULTIMIT — INSTITUCIONAL DHE PUBLIK</a:t>
            </a:r>
          </a:p>
        </p:txBody>
      </p:sp>
      <p:sp>
        <p:nvSpPr>
          <p:cNvPr id="43" name="t43"/>
          <p:cNvSpPr txBox="1"/>
          <p:nvPr/>
        </p:nvSpPr>
        <p:spPr>
          <a:xfrm>
            <a:off x="1143000" y="4368800"/>
            <a:ext cx="10160000" cy="1143000"/>
          </a:xfrm>
          <a:prstGeom prst="rect">
            <a:avLst/>
          </a:prstGeom>
          <a:noFill/>
        </p:spPr>
        <p:txBody>
          <a:bodyPr wrap="square" lIns="72000" rIns="72000" rtlCol="0" anchor="t">
            <a:normAutofit/>
          </a:bodyPr>
          <a:lstStyle/>
          <a:p>
            <a:pPr algn="l"/>
            <a:r>
              <a:rPr lang="sq-AL" sz="2000" dirty="0">
                <a:solidFill>
                  <a:srgbClr val="1D1D1B"/>
                </a:solidFill>
              </a:rPr>
              <a:t>Plani u konsultua me institucionet arsimore, ZVA-në dhe strukturat vendore. </a:t>
            </a:r>
            <a:r>
              <a:rPr lang="sq-AL" sz="2000" b="1" dirty="0">
                <a:solidFill>
                  <a:srgbClr val="007A33"/>
                </a:solidFill>
              </a:rPr>
              <a:t>Ky takim është faza e konsultimit publik</a:t>
            </a:r>
            <a:r>
              <a:rPr lang="sq-AL" sz="2000" dirty="0">
                <a:solidFill>
                  <a:srgbClr val="1D1D1B"/>
                </a:solidFill>
              </a:rPr>
              <a:t> me drejtues institucionesh, prindër, organizata, media dhe komunitet — mendimet tuaja pasurojnë planin përpara miratimit.</a:t>
            </a:r>
          </a:p>
        </p:txBody>
      </p:sp>
      <p:pic>
        <p:nvPicPr>
          <p:cNvPr id="5" name="Picture 4">
            <a:extLst>
              <a:ext uri="{FF2B5EF4-FFF2-40B4-BE49-F238E27FC236}">
                <a16:creationId xmlns:a16="http://schemas.microsoft.com/office/drawing/2014/main" id="{A3BB9DB6-6ADC-2B3F-0BD2-3259F972D22F}"/>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398388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FF9DF20B-609F-4BDD-B5B4-0FA73C75FF60}"/>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B0EBFCA1-F78B-476F-9E94-4033C16A4785}"/>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AF8F6FC8-E16D-4F40-A8B3-34A7E845E6FC}"/>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9" name="s9"/>
          <p:cNvSpPr/>
          <p:nvPr/>
        </p:nvSpPr>
        <p:spPr>
          <a:xfrm>
            <a:off x="812800" y="533400"/>
            <a:ext cx="3810000" cy="736600"/>
          </a:xfrm>
          <a:prstGeom prst="roundRect">
            <a:avLst>
              <a:gd name="adj" fmla="val 12000"/>
            </a:avLst>
          </a:prstGeom>
          <a:solidFill>
            <a:srgbClr val="00602A"/>
          </a:solidFill>
          <a:ln>
            <a:noFill/>
          </a:ln>
        </p:spPr>
        <p:txBody>
          <a:bodyPr/>
          <a:lstStyle/>
          <a:p>
            <a:endParaRPr/>
          </a:p>
        </p:txBody>
      </p:sp>
      <p:sp>
        <p:nvSpPr>
          <p:cNvPr id="10" name="t10"/>
          <p:cNvSpPr txBox="1"/>
          <p:nvPr/>
        </p:nvSpPr>
        <p:spPr>
          <a:xfrm>
            <a:off x="914400" y="533400"/>
            <a:ext cx="3810000" cy="736600"/>
          </a:xfrm>
          <a:prstGeom prst="rect">
            <a:avLst/>
          </a:prstGeom>
          <a:noFill/>
        </p:spPr>
        <p:txBody>
          <a:bodyPr wrap="square" lIns="54000" rIns="54000" rtlCol="0" anchor="ctr">
            <a:normAutofit/>
          </a:bodyPr>
          <a:lstStyle/>
          <a:p>
            <a:pPr algn="ctr"/>
            <a:r>
              <a:rPr lang="sq-AL" sz="3200" b="1" dirty="0">
                <a:solidFill>
                  <a:srgbClr val="FFFFFF"/>
                </a:solidFill>
              </a:rPr>
              <a:t>PROFILI</a:t>
            </a:r>
          </a:p>
        </p:txBody>
      </p:sp>
      <p:sp>
        <p:nvSpPr>
          <p:cNvPr id="11" name="t11"/>
          <p:cNvSpPr txBox="1"/>
          <p:nvPr/>
        </p:nvSpPr>
        <p:spPr>
          <a:xfrm>
            <a:off x="4775200" y="533400"/>
            <a:ext cx="6604000" cy="736600"/>
          </a:xfrm>
          <a:prstGeom prst="rect">
            <a:avLst/>
          </a:prstGeom>
          <a:noFill/>
        </p:spPr>
        <p:txBody>
          <a:bodyPr wrap="square" lIns="54000" rIns="54000" rtlCol="0" anchor="ctr">
            <a:normAutofit/>
          </a:bodyPr>
          <a:lstStyle/>
          <a:p>
            <a:pPr algn="l"/>
            <a:r>
              <a:rPr lang="sq-AL" sz="3200" b="1" dirty="0">
                <a:solidFill>
                  <a:srgbClr val="00602A"/>
                </a:solidFill>
              </a:rPr>
              <a:t>I BASHKISË SKRAPAR</a:t>
            </a:r>
          </a:p>
        </p:txBody>
      </p:sp>
      <p:sp>
        <p:nvSpPr>
          <p:cNvPr id="20" name="s20"/>
          <p:cNvSpPr/>
          <p:nvPr/>
        </p:nvSpPr>
        <p:spPr>
          <a:xfrm>
            <a:off x="812800" y="1574800"/>
            <a:ext cx="2489200" cy="1498600"/>
          </a:xfrm>
          <a:prstGeom prst="roundRect">
            <a:avLst>
              <a:gd name="adj" fmla="val 8000"/>
            </a:avLst>
          </a:prstGeom>
          <a:solidFill>
            <a:srgbClr val="EAF6EA"/>
          </a:solidFill>
          <a:ln>
            <a:noFill/>
          </a:ln>
        </p:spPr>
        <p:txBody>
          <a:bodyPr/>
          <a:lstStyle/>
          <a:p>
            <a:endParaRPr/>
          </a:p>
        </p:txBody>
      </p:sp>
      <p:sp>
        <p:nvSpPr>
          <p:cNvPr id="21" name="s21"/>
          <p:cNvSpPr/>
          <p:nvPr/>
        </p:nvSpPr>
        <p:spPr>
          <a:xfrm>
            <a:off x="812800" y="1574800"/>
            <a:ext cx="101600" cy="1498600"/>
          </a:xfrm>
          <a:prstGeom prst="rect">
            <a:avLst/>
          </a:prstGeom>
          <a:solidFill>
            <a:srgbClr val="007A33"/>
          </a:solidFill>
          <a:ln>
            <a:noFill/>
          </a:ln>
        </p:spPr>
        <p:txBody>
          <a:bodyPr/>
          <a:lstStyle/>
          <a:p>
            <a:endParaRPr/>
          </a:p>
        </p:txBody>
      </p:sp>
      <p:sp>
        <p:nvSpPr>
          <p:cNvPr id="22" name="t22"/>
          <p:cNvSpPr txBox="1"/>
          <p:nvPr/>
        </p:nvSpPr>
        <p:spPr>
          <a:xfrm>
            <a:off x="812800" y="1701800"/>
            <a:ext cx="2489200" cy="812800"/>
          </a:xfrm>
          <a:prstGeom prst="rect">
            <a:avLst/>
          </a:prstGeom>
          <a:noFill/>
        </p:spPr>
        <p:txBody>
          <a:bodyPr wrap="square" lIns="54000" rIns="54000" rtlCol="0" anchor="ctr">
            <a:normAutofit/>
          </a:bodyPr>
          <a:lstStyle/>
          <a:p>
            <a:pPr algn="ctr"/>
            <a:r>
              <a:rPr lang="sq-AL" sz="4000" b="1" dirty="0">
                <a:solidFill>
                  <a:srgbClr val="007A33"/>
                </a:solidFill>
              </a:rPr>
              <a:t>10 750</a:t>
            </a:r>
          </a:p>
        </p:txBody>
      </p:sp>
      <p:sp>
        <p:nvSpPr>
          <p:cNvPr id="23" name="t23"/>
          <p:cNvSpPr txBox="1"/>
          <p:nvPr/>
        </p:nvSpPr>
        <p:spPr>
          <a:xfrm>
            <a:off x="812800" y="2540000"/>
            <a:ext cx="2489200" cy="457200"/>
          </a:xfrm>
          <a:prstGeom prst="rect">
            <a:avLst/>
          </a:prstGeom>
          <a:noFill/>
        </p:spPr>
        <p:txBody>
          <a:bodyPr wrap="square" lIns="54000" rIns="54000" rtlCol="0" anchor="ctr">
            <a:normAutofit/>
          </a:bodyPr>
          <a:lstStyle/>
          <a:p>
            <a:pPr algn="ctr"/>
            <a:r>
              <a:rPr lang="sq-AL" dirty="0">
                <a:solidFill>
                  <a:srgbClr val="1D1D1B"/>
                </a:solidFill>
              </a:rPr>
              <a:t>Banorë (Censi 2023)</a:t>
            </a:r>
          </a:p>
        </p:txBody>
      </p:sp>
      <p:sp>
        <p:nvSpPr>
          <p:cNvPr id="24" name="s24"/>
          <p:cNvSpPr/>
          <p:nvPr/>
        </p:nvSpPr>
        <p:spPr>
          <a:xfrm>
            <a:off x="3505200" y="1574800"/>
            <a:ext cx="2489200" cy="1498600"/>
          </a:xfrm>
          <a:prstGeom prst="roundRect">
            <a:avLst>
              <a:gd name="adj" fmla="val 8000"/>
            </a:avLst>
          </a:prstGeom>
          <a:solidFill>
            <a:srgbClr val="EAF6EA"/>
          </a:solidFill>
          <a:ln>
            <a:noFill/>
          </a:ln>
        </p:spPr>
        <p:txBody>
          <a:bodyPr/>
          <a:lstStyle/>
          <a:p>
            <a:endParaRPr/>
          </a:p>
        </p:txBody>
      </p:sp>
      <p:sp>
        <p:nvSpPr>
          <p:cNvPr id="25" name="s25"/>
          <p:cNvSpPr/>
          <p:nvPr/>
        </p:nvSpPr>
        <p:spPr>
          <a:xfrm>
            <a:off x="3505200" y="1574800"/>
            <a:ext cx="101600" cy="1498600"/>
          </a:xfrm>
          <a:prstGeom prst="rect">
            <a:avLst/>
          </a:prstGeom>
          <a:solidFill>
            <a:srgbClr val="2E8B3D"/>
          </a:solidFill>
          <a:ln>
            <a:noFill/>
          </a:ln>
        </p:spPr>
        <p:txBody>
          <a:bodyPr/>
          <a:lstStyle/>
          <a:p>
            <a:endParaRPr/>
          </a:p>
        </p:txBody>
      </p:sp>
      <p:sp>
        <p:nvSpPr>
          <p:cNvPr id="26" name="t26"/>
          <p:cNvSpPr txBox="1"/>
          <p:nvPr/>
        </p:nvSpPr>
        <p:spPr>
          <a:xfrm>
            <a:off x="3505200" y="1701800"/>
            <a:ext cx="2489200" cy="812800"/>
          </a:xfrm>
          <a:prstGeom prst="rect">
            <a:avLst/>
          </a:prstGeom>
          <a:noFill/>
        </p:spPr>
        <p:txBody>
          <a:bodyPr wrap="square" lIns="54000" rIns="54000" rtlCol="0" anchor="ctr">
            <a:normAutofit/>
          </a:bodyPr>
          <a:lstStyle/>
          <a:p>
            <a:pPr algn="ctr"/>
            <a:r>
              <a:rPr lang="sq-AL" sz="4000" b="1" dirty="0">
                <a:solidFill>
                  <a:srgbClr val="2E8B3D"/>
                </a:solidFill>
              </a:rPr>
              <a:t>1 133</a:t>
            </a:r>
          </a:p>
        </p:txBody>
      </p:sp>
      <p:sp>
        <p:nvSpPr>
          <p:cNvPr id="27" name="t27"/>
          <p:cNvSpPr txBox="1"/>
          <p:nvPr/>
        </p:nvSpPr>
        <p:spPr>
          <a:xfrm>
            <a:off x="3505200" y="2540000"/>
            <a:ext cx="2489200" cy="457200"/>
          </a:xfrm>
          <a:prstGeom prst="rect">
            <a:avLst/>
          </a:prstGeom>
          <a:noFill/>
        </p:spPr>
        <p:txBody>
          <a:bodyPr wrap="square" lIns="54000" rIns="54000" rtlCol="0" anchor="ctr">
            <a:normAutofit/>
          </a:bodyPr>
          <a:lstStyle/>
          <a:p>
            <a:pPr algn="ctr"/>
            <a:r>
              <a:rPr lang="sq-AL" dirty="0">
                <a:solidFill>
                  <a:srgbClr val="1D1D1B"/>
                </a:solidFill>
              </a:rPr>
              <a:t>Fëmijë 0–14 vjeç</a:t>
            </a:r>
          </a:p>
        </p:txBody>
      </p:sp>
      <p:sp>
        <p:nvSpPr>
          <p:cNvPr id="28" name="s28"/>
          <p:cNvSpPr/>
          <p:nvPr/>
        </p:nvSpPr>
        <p:spPr>
          <a:xfrm>
            <a:off x="6197600" y="1574800"/>
            <a:ext cx="2489200" cy="1498600"/>
          </a:xfrm>
          <a:prstGeom prst="roundRect">
            <a:avLst>
              <a:gd name="adj" fmla="val 8000"/>
            </a:avLst>
          </a:prstGeom>
          <a:solidFill>
            <a:srgbClr val="EAF6EA"/>
          </a:solidFill>
          <a:ln>
            <a:noFill/>
          </a:ln>
        </p:spPr>
        <p:txBody>
          <a:bodyPr/>
          <a:lstStyle/>
          <a:p>
            <a:endParaRPr/>
          </a:p>
        </p:txBody>
      </p:sp>
      <p:sp>
        <p:nvSpPr>
          <p:cNvPr id="29" name="s29"/>
          <p:cNvSpPr/>
          <p:nvPr/>
        </p:nvSpPr>
        <p:spPr>
          <a:xfrm>
            <a:off x="6197600" y="1574800"/>
            <a:ext cx="101600" cy="1498600"/>
          </a:xfrm>
          <a:prstGeom prst="rect">
            <a:avLst/>
          </a:prstGeom>
          <a:solidFill>
            <a:srgbClr val="46B04A"/>
          </a:solidFill>
          <a:ln>
            <a:noFill/>
          </a:ln>
        </p:spPr>
        <p:txBody>
          <a:bodyPr/>
          <a:lstStyle/>
          <a:p>
            <a:endParaRPr/>
          </a:p>
        </p:txBody>
      </p:sp>
      <p:sp>
        <p:nvSpPr>
          <p:cNvPr id="30" name="t30"/>
          <p:cNvSpPr txBox="1"/>
          <p:nvPr/>
        </p:nvSpPr>
        <p:spPr>
          <a:xfrm>
            <a:off x="6197600" y="1701800"/>
            <a:ext cx="2489200" cy="812800"/>
          </a:xfrm>
          <a:prstGeom prst="rect">
            <a:avLst/>
          </a:prstGeom>
          <a:noFill/>
        </p:spPr>
        <p:txBody>
          <a:bodyPr wrap="square" lIns="54000" rIns="54000" rtlCol="0" anchor="ctr">
            <a:normAutofit/>
          </a:bodyPr>
          <a:lstStyle/>
          <a:p>
            <a:pPr algn="ctr"/>
            <a:r>
              <a:rPr lang="sq-AL" sz="4000" b="1" dirty="0">
                <a:solidFill>
                  <a:srgbClr val="46B04A"/>
                </a:solidFill>
              </a:rPr>
              <a:t>2 584</a:t>
            </a:r>
          </a:p>
        </p:txBody>
      </p:sp>
      <p:sp>
        <p:nvSpPr>
          <p:cNvPr id="31" name="t31"/>
          <p:cNvSpPr txBox="1"/>
          <p:nvPr/>
        </p:nvSpPr>
        <p:spPr>
          <a:xfrm>
            <a:off x="6197600" y="2540000"/>
            <a:ext cx="2489200" cy="457200"/>
          </a:xfrm>
          <a:prstGeom prst="rect">
            <a:avLst/>
          </a:prstGeom>
          <a:noFill/>
        </p:spPr>
        <p:txBody>
          <a:bodyPr wrap="square" lIns="54000" rIns="54000" rtlCol="0" anchor="ctr">
            <a:normAutofit/>
          </a:bodyPr>
          <a:lstStyle/>
          <a:p>
            <a:pPr algn="ctr"/>
            <a:r>
              <a:rPr lang="sq-AL" dirty="0">
                <a:solidFill>
                  <a:srgbClr val="1D1D1B"/>
                </a:solidFill>
              </a:rPr>
              <a:t>Banorë 65+ (plakje)</a:t>
            </a:r>
          </a:p>
        </p:txBody>
      </p:sp>
      <p:sp>
        <p:nvSpPr>
          <p:cNvPr id="32" name="s32"/>
          <p:cNvSpPr/>
          <p:nvPr/>
        </p:nvSpPr>
        <p:spPr>
          <a:xfrm>
            <a:off x="8890000" y="1574800"/>
            <a:ext cx="2489200" cy="1498600"/>
          </a:xfrm>
          <a:prstGeom prst="roundRect">
            <a:avLst>
              <a:gd name="adj" fmla="val 8000"/>
            </a:avLst>
          </a:prstGeom>
          <a:solidFill>
            <a:srgbClr val="EAF6EA"/>
          </a:solidFill>
          <a:ln>
            <a:noFill/>
          </a:ln>
        </p:spPr>
        <p:txBody>
          <a:bodyPr/>
          <a:lstStyle/>
          <a:p>
            <a:endParaRPr/>
          </a:p>
        </p:txBody>
      </p:sp>
      <p:sp>
        <p:nvSpPr>
          <p:cNvPr id="33" name="s33"/>
          <p:cNvSpPr/>
          <p:nvPr/>
        </p:nvSpPr>
        <p:spPr>
          <a:xfrm>
            <a:off x="8890000" y="1574800"/>
            <a:ext cx="101600" cy="1498600"/>
          </a:xfrm>
          <a:prstGeom prst="rect">
            <a:avLst/>
          </a:prstGeom>
          <a:solidFill>
            <a:srgbClr val="007A33"/>
          </a:solidFill>
          <a:ln>
            <a:noFill/>
          </a:ln>
        </p:spPr>
        <p:txBody>
          <a:bodyPr/>
          <a:lstStyle/>
          <a:p>
            <a:endParaRPr/>
          </a:p>
        </p:txBody>
      </p:sp>
      <p:sp>
        <p:nvSpPr>
          <p:cNvPr id="34" name="t34"/>
          <p:cNvSpPr txBox="1"/>
          <p:nvPr/>
        </p:nvSpPr>
        <p:spPr>
          <a:xfrm>
            <a:off x="8890000" y="1701800"/>
            <a:ext cx="2489200" cy="812800"/>
          </a:xfrm>
          <a:prstGeom prst="rect">
            <a:avLst/>
          </a:prstGeom>
          <a:noFill/>
        </p:spPr>
        <p:txBody>
          <a:bodyPr wrap="square" lIns="54000" rIns="54000" rtlCol="0" anchor="ctr">
            <a:normAutofit/>
          </a:bodyPr>
          <a:lstStyle/>
          <a:p>
            <a:pPr algn="ctr"/>
            <a:r>
              <a:rPr lang="sq-AL" sz="4000" b="1" dirty="0">
                <a:solidFill>
                  <a:srgbClr val="007A33"/>
                </a:solidFill>
              </a:rPr>
              <a:t>9</a:t>
            </a:r>
          </a:p>
        </p:txBody>
      </p:sp>
      <p:sp>
        <p:nvSpPr>
          <p:cNvPr id="35" name="t35"/>
          <p:cNvSpPr txBox="1"/>
          <p:nvPr/>
        </p:nvSpPr>
        <p:spPr>
          <a:xfrm>
            <a:off x="8890000" y="2540000"/>
            <a:ext cx="2489200" cy="457200"/>
          </a:xfrm>
          <a:prstGeom prst="rect">
            <a:avLst/>
          </a:prstGeom>
          <a:noFill/>
        </p:spPr>
        <p:txBody>
          <a:bodyPr wrap="square" lIns="54000" rIns="54000" rtlCol="0" anchor="ctr">
            <a:normAutofit/>
          </a:bodyPr>
          <a:lstStyle/>
          <a:p>
            <a:pPr algn="ctr"/>
            <a:r>
              <a:rPr lang="sq-AL" dirty="0">
                <a:solidFill>
                  <a:srgbClr val="1D1D1B"/>
                </a:solidFill>
              </a:rPr>
              <a:t>Njësi administrative</a:t>
            </a:r>
          </a:p>
        </p:txBody>
      </p:sp>
      <p:sp>
        <p:nvSpPr>
          <p:cNvPr id="60" name="t60"/>
          <p:cNvSpPr txBox="1"/>
          <p:nvPr/>
        </p:nvSpPr>
        <p:spPr>
          <a:xfrm>
            <a:off x="812800" y="3327400"/>
            <a:ext cx="5969000" cy="381000"/>
          </a:xfrm>
          <a:prstGeom prst="rect">
            <a:avLst/>
          </a:prstGeom>
          <a:noFill/>
        </p:spPr>
        <p:txBody>
          <a:bodyPr wrap="square" lIns="54000" rIns="54000" rtlCol="0" anchor="t">
            <a:normAutofit/>
          </a:bodyPr>
          <a:lstStyle/>
          <a:p>
            <a:pPr algn="l"/>
            <a:r>
              <a:rPr lang="sq-AL" sz="1700" b="1" dirty="0">
                <a:solidFill>
                  <a:srgbClr val="00602A"/>
                </a:solidFill>
              </a:rPr>
              <a:t>9 NJËSITË ADMINISTRATIVE</a:t>
            </a:r>
          </a:p>
        </p:txBody>
      </p:sp>
      <p:sp>
        <p:nvSpPr>
          <p:cNvPr id="36" name="s36"/>
          <p:cNvSpPr/>
          <p:nvPr/>
        </p:nvSpPr>
        <p:spPr>
          <a:xfrm>
            <a:off x="812800" y="3810000"/>
            <a:ext cx="1905000" cy="457200"/>
          </a:xfrm>
          <a:prstGeom prst="roundRect">
            <a:avLst>
              <a:gd name="adj" fmla="val 50000"/>
            </a:avLst>
          </a:prstGeom>
          <a:solidFill>
            <a:srgbClr val="2E8B3D"/>
          </a:solidFill>
          <a:ln>
            <a:noFill/>
          </a:ln>
        </p:spPr>
        <p:txBody>
          <a:bodyPr/>
          <a:lstStyle/>
          <a:p>
            <a:endParaRPr/>
          </a:p>
        </p:txBody>
      </p:sp>
      <p:sp>
        <p:nvSpPr>
          <p:cNvPr id="37" name="t37"/>
          <p:cNvSpPr txBox="1"/>
          <p:nvPr/>
        </p:nvSpPr>
        <p:spPr>
          <a:xfrm>
            <a:off x="812800" y="3810000"/>
            <a:ext cx="1905000" cy="457200"/>
          </a:xfrm>
          <a:prstGeom prst="rect">
            <a:avLst/>
          </a:prstGeom>
          <a:noFill/>
        </p:spPr>
        <p:txBody>
          <a:bodyPr wrap="square" lIns="54000" rIns="54000" rtlCol="0" anchor="ctr">
            <a:normAutofit/>
          </a:bodyPr>
          <a:lstStyle/>
          <a:p>
            <a:pPr algn="ctr"/>
            <a:r>
              <a:rPr lang="sq-AL" sz="1600" b="1" dirty="0">
                <a:solidFill>
                  <a:srgbClr val="FFFFFF"/>
                </a:solidFill>
              </a:rPr>
              <a:t>Çorovodë</a:t>
            </a:r>
          </a:p>
        </p:txBody>
      </p:sp>
      <p:sp>
        <p:nvSpPr>
          <p:cNvPr id="38" name="s38"/>
          <p:cNvSpPr/>
          <p:nvPr/>
        </p:nvSpPr>
        <p:spPr>
          <a:xfrm>
            <a:off x="2819400" y="3810000"/>
            <a:ext cx="1905000" cy="457200"/>
          </a:xfrm>
          <a:prstGeom prst="roundRect">
            <a:avLst>
              <a:gd name="adj" fmla="val 50000"/>
            </a:avLst>
          </a:prstGeom>
          <a:solidFill>
            <a:srgbClr val="2E8B3D"/>
          </a:solidFill>
          <a:ln>
            <a:noFill/>
          </a:ln>
        </p:spPr>
        <p:txBody>
          <a:bodyPr/>
          <a:lstStyle/>
          <a:p>
            <a:endParaRPr/>
          </a:p>
        </p:txBody>
      </p:sp>
      <p:sp>
        <p:nvSpPr>
          <p:cNvPr id="39" name="t39"/>
          <p:cNvSpPr txBox="1"/>
          <p:nvPr/>
        </p:nvSpPr>
        <p:spPr>
          <a:xfrm>
            <a:off x="2819400" y="3810000"/>
            <a:ext cx="1905000" cy="457200"/>
          </a:xfrm>
          <a:prstGeom prst="rect">
            <a:avLst/>
          </a:prstGeom>
          <a:noFill/>
        </p:spPr>
        <p:txBody>
          <a:bodyPr wrap="square" lIns="54000" rIns="54000" rtlCol="0" anchor="ctr">
            <a:normAutofit/>
          </a:bodyPr>
          <a:lstStyle/>
          <a:p>
            <a:pPr algn="ctr"/>
            <a:r>
              <a:rPr lang="sq-AL" sz="1600" b="1" dirty="0">
                <a:solidFill>
                  <a:srgbClr val="FFFFFF"/>
                </a:solidFill>
              </a:rPr>
              <a:t>Qendër Skrapar</a:t>
            </a:r>
          </a:p>
        </p:txBody>
      </p:sp>
      <p:sp>
        <p:nvSpPr>
          <p:cNvPr id="40" name="s40"/>
          <p:cNvSpPr/>
          <p:nvPr/>
        </p:nvSpPr>
        <p:spPr>
          <a:xfrm>
            <a:off x="4826000" y="3810000"/>
            <a:ext cx="1905000" cy="457200"/>
          </a:xfrm>
          <a:prstGeom prst="roundRect">
            <a:avLst>
              <a:gd name="adj" fmla="val 50000"/>
            </a:avLst>
          </a:prstGeom>
          <a:solidFill>
            <a:srgbClr val="2E8B3D"/>
          </a:solidFill>
          <a:ln>
            <a:noFill/>
          </a:ln>
        </p:spPr>
        <p:txBody>
          <a:bodyPr/>
          <a:lstStyle/>
          <a:p>
            <a:endParaRPr/>
          </a:p>
        </p:txBody>
      </p:sp>
      <p:sp>
        <p:nvSpPr>
          <p:cNvPr id="41" name="t41"/>
          <p:cNvSpPr txBox="1"/>
          <p:nvPr/>
        </p:nvSpPr>
        <p:spPr>
          <a:xfrm>
            <a:off x="4826000" y="3810000"/>
            <a:ext cx="1905000" cy="457200"/>
          </a:xfrm>
          <a:prstGeom prst="rect">
            <a:avLst/>
          </a:prstGeom>
          <a:noFill/>
        </p:spPr>
        <p:txBody>
          <a:bodyPr wrap="square" lIns="54000" rIns="54000" rtlCol="0" anchor="ctr">
            <a:normAutofit/>
          </a:bodyPr>
          <a:lstStyle/>
          <a:p>
            <a:pPr algn="ctr"/>
            <a:r>
              <a:rPr lang="sq-AL" sz="1600" b="1" dirty="0">
                <a:solidFill>
                  <a:srgbClr val="FFFFFF"/>
                </a:solidFill>
              </a:rPr>
              <a:t>Bogovë</a:t>
            </a:r>
          </a:p>
        </p:txBody>
      </p:sp>
      <p:sp>
        <p:nvSpPr>
          <p:cNvPr id="42" name="s42"/>
          <p:cNvSpPr/>
          <p:nvPr/>
        </p:nvSpPr>
        <p:spPr>
          <a:xfrm>
            <a:off x="812800" y="4368800"/>
            <a:ext cx="1905000" cy="457200"/>
          </a:xfrm>
          <a:prstGeom prst="roundRect">
            <a:avLst>
              <a:gd name="adj" fmla="val 50000"/>
            </a:avLst>
          </a:prstGeom>
          <a:solidFill>
            <a:srgbClr val="2E8B3D"/>
          </a:solidFill>
          <a:ln>
            <a:noFill/>
          </a:ln>
        </p:spPr>
        <p:txBody>
          <a:bodyPr/>
          <a:lstStyle/>
          <a:p>
            <a:endParaRPr/>
          </a:p>
        </p:txBody>
      </p:sp>
      <p:sp>
        <p:nvSpPr>
          <p:cNvPr id="43" name="t43"/>
          <p:cNvSpPr txBox="1"/>
          <p:nvPr/>
        </p:nvSpPr>
        <p:spPr>
          <a:xfrm>
            <a:off x="812800" y="4368800"/>
            <a:ext cx="1905000" cy="457200"/>
          </a:xfrm>
          <a:prstGeom prst="rect">
            <a:avLst/>
          </a:prstGeom>
          <a:noFill/>
        </p:spPr>
        <p:txBody>
          <a:bodyPr wrap="square" lIns="54000" rIns="54000" rtlCol="0" anchor="ctr">
            <a:normAutofit/>
          </a:bodyPr>
          <a:lstStyle/>
          <a:p>
            <a:pPr algn="ctr"/>
            <a:r>
              <a:rPr lang="sq-AL" sz="1600" b="1" dirty="0">
                <a:solidFill>
                  <a:srgbClr val="FFFFFF"/>
                </a:solidFill>
              </a:rPr>
              <a:t>Gjerbës</a:t>
            </a:r>
          </a:p>
        </p:txBody>
      </p:sp>
      <p:sp>
        <p:nvSpPr>
          <p:cNvPr id="44" name="s44"/>
          <p:cNvSpPr/>
          <p:nvPr/>
        </p:nvSpPr>
        <p:spPr>
          <a:xfrm>
            <a:off x="2819400" y="4368800"/>
            <a:ext cx="1905000" cy="457200"/>
          </a:xfrm>
          <a:prstGeom prst="roundRect">
            <a:avLst>
              <a:gd name="adj" fmla="val 50000"/>
            </a:avLst>
          </a:prstGeom>
          <a:solidFill>
            <a:srgbClr val="2E8B3D"/>
          </a:solidFill>
          <a:ln>
            <a:noFill/>
          </a:ln>
        </p:spPr>
        <p:txBody>
          <a:bodyPr/>
          <a:lstStyle/>
          <a:p>
            <a:endParaRPr/>
          </a:p>
        </p:txBody>
      </p:sp>
      <p:sp>
        <p:nvSpPr>
          <p:cNvPr id="45" name="t45"/>
          <p:cNvSpPr txBox="1"/>
          <p:nvPr/>
        </p:nvSpPr>
        <p:spPr>
          <a:xfrm>
            <a:off x="2819400" y="4368800"/>
            <a:ext cx="1905000" cy="457200"/>
          </a:xfrm>
          <a:prstGeom prst="rect">
            <a:avLst/>
          </a:prstGeom>
          <a:noFill/>
        </p:spPr>
        <p:txBody>
          <a:bodyPr wrap="square" lIns="54000" rIns="54000" rtlCol="0" anchor="ctr">
            <a:normAutofit/>
          </a:bodyPr>
          <a:lstStyle/>
          <a:p>
            <a:pPr algn="ctr"/>
            <a:r>
              <a:rPr lang="sq-AL" sz="1600" b="1" dirty="0">
                <a:solidFill>
                  <a:srgbClr val="FFFFFF"/>
                </a:solidFill>
              </a:rPr>
              <a:t>Leshnjë</a:t>
            </a:r>
          </a:p>
        </p:txBody>
      </p:sp>
      <p:sp>
        <p:nvSpPr>
          <p:cNvPr id="46" name="s46"/>
          <p:cNvSpPr/>
          <p:nvPr/>
        </p:nvSpPr>
        <p:spPr>
          <a:xfrm>
            <a:off x="4826000" y="4368800"/>
            <a:ext cx="1905000" cy="457200"/>
          </a:xfrm>
          <a:prstGeom prst="roundRect">
            <a:avLst>
              <a:gd name="adj" fmla="val 50000"/>
            </a:avLst>
          </a:prstGeom>
          <a:solidFill>
            <a:srgbClr val="2E8B3D"/>
          </a:solidFill>
          <a:ln>
            <a:noFill/>
          </a:ln>
        </p:spPr>
        <p:txBody>
          <a:bodyPr/>
          <a:lstStyle/>
          <a:p>
            <a:endParaRPr/>
          </a:p>
        </p:txBody>
      </p:sp>
      <p:sp>
        <p:nvSpPr>
          <p:cNvPr id="47" name="t47"/>
          <p:cNvSpPr txBox="1"/>
          <p:nvPr/>
        </p:nvSpPr>
        <p:spPr>
          <a:xfrm>
            <a:off x="4826000" y="4368800"/>
            <a:ext cx="1905000" cy="457200"/>
          </a:xfrm>
          <a:prstGeom prst="rect">
            <a:avLst/>
          </a:prstGeom>
          <a:noFill/>
        </p:spPr>
        <p:txBody>
          <a:bodyPr wrap="square" lIns="54000" rIns="54000" rtlCol="0" anchor="ctr">
            <a:normAutofit/>
          </a:bodyPr>
          <a:lstStyle/>
          <a:p>
            <a:pPr algn="ctr"/>
            <a:r>
              <a:rPr lang="sq-AL" sz="1600" b="1" dirty="0">
                <a:solidFill>
                  <a:srgbClr val="FFFFFF"/>
                </a:solidFill>
              </a:rPr>
              <a:t>Potom</a:t>
            </a:r>
          </a:p>
        </p:txBody>
      </p:sp>
      <p:sp>
        <p:nvSpPr>
          <p:cNvPr id="48" name="s48"/>
          <p:cNvSpPr/>
          <p:nvPr/>
        </p:nvSpPr>
        <p:spPr>
          <a:xfrm>
            <a:off x="812800" y="4927600"/>
            <a:ext cx="1905000" cy="457200"/>
          </a:xfrm>
          <a:prstGeom prst="roundRect">
            <a:avLst>
              <a:gd name="adj" fmla="val 50000"/>
            </a:avLst>
          </a:prstGeom>
          <a:solidFill>
            <a:srgbClr val="2E8B3D"/>
          </a:solidFill>
          <a:ln>
            <a:noFill/>
          </a:ln>
        </p:spPr>
        <p:txBody>
          <a:bodyPr/>
          <a:lstStyle/>
          <a:p>
            <a:endParaRPr/>
          </a:p>
        </p:txBody>
      </p:sp>
      <p:sp>
        <p:nvSpPr>
          <p:cNvPr id="49" name="t49"/>
          <p:cNvSpPr txBox="1"/>
          <p:nvPr/>
        </p:nvSpPr>
        <p:spPr>
          <a:xfrm>
            <a:off x="812800" y="4927600"/>
            <a:ext cx="1905000" cy="457200"/>
          </a:xfrm>
          <a:prstGeom prst="rect">
            <a:avLst/>
          </a:prstGeom>
          <a:noFill/>
        </p:spPr>
        <p:txBody>
          <a:bodyPr wrap="square" lIns="54000" rIns="54000" rtlCol="0" anchor="ctr">
            <a:normAutofit/>
          </a:bodyPr>
          <a:lstStyle/>
          <a:p>
            <a:pPr algn="ctr"/>
            <a:r>
              <a:rPr lang="sq-AL" sz="1600" b="1" dirty="0">
                <a:solidFill>
                  <a:srgbClr val="FFFFFF"/>
                </a:solidFill>
              </a:rPr>
              <a:t>Çepan</a:t>
            </a:r>
          </a:p>
        </p:txBody>
      </p:sp>
      <p:sp>
        <p:nvSpPr>
          <p:cNvPr id="50" name="s50"/>
          <p:cNvSpPr/>
          <p:nvPr/>
        </p:nvSpPr>
        <p:spPr>
          <a:xfrm>
            <a:off x="2819400" y="4927600"/>
            <a:ext cx="1905000" cy="457200"/>
          </a:xfrm>
          <a:prstGeom prst="roundRect">
            <a:avLst>
              <a:gd name="adj" fmla="val 50000"/>
            </a:avLst>
          </a:prstGeom>
          <a:solidFill>
            <a:srgbClr val="2E8B3D"/>
          </a:solidFill>
          <a:ln>
            <a:noFill/>
          </a:ln>
        </p:spPr>
        <p:txBody>
          <a:bodyPr/>
          <a:lstStyle/>
          <a:p>
            <a:endParaRPr/>
          </a:p>
        </p:txBody>
      </p:sp>
      <p:sp>
        <p:nvSpPr>
          <p:cNvPr id="51" name="t51"/>
          <p:cNvSpPr txBox="1"/>
          <p:nvPr/>
        </p:nvSpPr>
        <p:spPr>
          <a:xfrm>
            <a:off x="2819400" y="4927600"/>
            <a:ext cx="1905000" cy="457200"/>
          </a:xfrm>
          <a:prstGeom prst="rect">
            <a:avLst/>
          </a:prstGeom>
          <a:noFill/>
        </p:spPr>
        <p:txBody>
          <a:bodyPr wrap="square" lIns="54000" rIns="54000" rtlCol="0" anchor="ctr">
            <a:normAutofit/>
          </a:bodyPr>
          <a:lstStyle/>
          <a:p>
            <a:pPr algn="ctr"/>
            <a:r>
              <a:rPr lang="sq-AL" sz="1600" b="1" dirty="0">
                <a:solidFill>
                  <a:srgbClr val="FFFFFF"/>
                </a:solidFill>
              </a:rPr>
              <a:t>Zhepë</a:t>
            </a:r>
          </a:p>
        </p:txBody>
      </p:sp>
      <p:sp>
        <p:nvSpPr>
          <p:cNvPr id="52" name="s52"/>
          <p:cNvSpPr/>
          <p:nvPr/>
        </p:nvSpPr>
        <p:spPr>
          <a:xfrm>
            <a:off x="4826000" y="4927600"/>
            <a:ext cx="1905000" cy="457200"/>
          </a:xfrm>
          <a:prstGeom prst="roundRect">
            <a:avLst>
              <a:gd name="adj" fmla="val 50000"/>
            </a:avLst>
          </a:prstGeom>
          <a:solidFill>
            <a:srgbClr val="2E8B3D"/>
          </a:solidFill>
          <a:ln>
            <a:noFill/>
          </a:ln>
        </p:spPr>
        <p:txBody>
          <a:bodyPr/>
          <a:lstStyle/>
          <a:p>
            <a:endParaRPr/>
          </a:p>
        </p:txBody>
      </p:sp>
      <p:sp>
        <p:nvSpPr>
          <p:cNvPr id="53" name="t53"/>
          <p:cNvSpPr txBox="1"/>
          <p:nvPr/>
        </p:nvSpPr>
        <p:spPr>
          <a:xfrm>
            <a:off x="4826000" y="4927600"/>
            <a:ext cx="1905000" cy="457200"/>
          </a:xfrm>
          <a:prstGeom prst="rect">
            <a:avLst/>
          </a:prstGeom>
          <a:noFill/>
        </p:spPr>
        <p:txBody>
          <a:bodyPr wrap="square" lIns="54000" rIns="54000" rtlCol="0" anchor="ctr">
            <a:normAutofit/>
          </a:bodyPr>
          <a:lstStyle/>
          <a:p>
            <a:pPr algn="ctr"/>
            <a:r>
              <a:rPr lang="sq-AL" sz="1600" b="1" dirty="0">
                <a:solidFill>
                  <a:srgbClr val="FFFFFF"/>
                </a:solidFill>
              </a:rPr>
              <a:t>Vëndreshë</a:t>
            </a:r>
          </a:p>
        </p:txBody>
      </p:sp>
      <p:sp>
        <p:nvSpPr>
          <p:cNvPr id="90" name="s90"/>
          <p:cNvSpPr/>
          <p:nvPr/>
        </p:nvSpPr>
        <p:spPr>
          <a:xfrm>
            <a:off x="7061200" y="3327400"/>
            <a:ext cx="4318000" cy="2133600"/>
          </a:xfrm>
          <a:prstGeom prst="roundRect">
            <a:avLst>
              <a:gd name="adj" fmla="val 6000"/>
            </a:avLst>
          </a:prstGeom>
          <a:solidFill>
            <a:srgbClr val="EAF6EA"/>
          </a:solidFill>
          <a:ln>
            <a:noFill/>
          </a:ln>
        </p:spPr>
        <p:txBody>
          <a:bodyPr/>
          <a:lstStyle/>
          <a:p>
            <a:endParaRPr/>
          </a:p>
        </p:txBody>
      </p:sp>
      <p:sp>
        <p:nvSpPr>
          <p:cNvPr id="92" name="s92"/>
          <p:cNvSpPr/>
          <p:nvPr/>
        </p:nvSpPr>
        <p:spPr>
          <a:xfrm>
            <a:off x="7061200" y="3327400"/>
            <a:ext cx="127000" cy="2133600"/>
          </a:xfrm>
          <a:prstGeom prst="rect">
            <a:avLst/>
          </a:prstGeom>
          <a:solidFill>
            <a:srgbClr val="35D65A"/>
          </a:solidFill>
          <a:ln>
            <a:noFill/>
          </a:ln>
        </p:spPr>
        <p:txBody>
          <a:bodyPr/>
          <a:lstStyle/>
          <a:p>
            <a:endParaRPr/>
          </a:p>
        </p:txBody>
      </p:sp>
      <p:sp>
        <p:nvSpPr>
          <p:cNvPr id="93" name="t93"/>
          <p:cNvSpPr txBox="1"/>
          <p:nvPr/>
        </p:nvSpPr>
        <p:spPr>
          <a:xfrm>
            <a:off x="7340600" y="3454400"/>
            <a:ext cx="4038600" cy="1905000"/>
          </a:xfrm>
          <a:prstGeom prst="rect">
            <a:avLst/>
          </a:prstGeom>
          <a:noFill/>
        </p:spPr>
        <p:txBody>
          <a:bodyPr wrap="square" lIns="54000" rIns="54000" rtlCol="0" anchor="t">
            <a:normAutofit/>
          </a:bodyPr>
          <a:lstStyle/>
          <a:p>
            <a:pPr algn="l"/>
            <a:r>
              <a:rPr lang="sq-AL" sz="2000" dirty="0">
                <a:solidFill>
                  <a:srgbClr val="1D1D1B"/>
                </a:solidFill>
              </a:rPr>
              <a:t>Territor i gjerë, malor dhe me fshatra të shpërndara. Aksesi në arsim </a:t>
            </a:r>
            <a:r>
              <a:rPr lang="sq-AL" sz="2000" b="1" dirty="0">
                <a:solidFill>
                  <a:srgbClr val="007A33"/>
                </a:solidFill>
              </a:rPr>
              <a:t>nuk matet vetëm me numrin e fëmijëve</a:t>
            </a:r>
            <a:r>
              <a:rPr lang="sq-AL" sz="2000" dirty="0">
                <a:solidFill>
                  <a:srgbClr val="1D1D1B"/>
                </a:solidFill>
              </a:rPr>
              <a:t>, por edhe me distancën, rrugën dhe transportin.</a:t>
            </a:r>
          </a:p>
        </p:txBody>
      </p:sp>
      <p:pic>
        <p:nvPicPr>
          <p:cNvPr id="5" name="Picture 4">
            <a:extLst>
              <a:ext uri="{FF2B5EF4-FFF2-40B4-BE49-F238E27FC236}">
                <a16:creationId xmlns:a16="http://schemas.microsoft.com/office/drawing/2014/main" id="{C43A98C1-EF35-F034-24CE-E212FC2DC028}"/>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1102636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DA75A3BB-7D08-4454-B55B-0CF8CBCC9038}"/>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89E24DB8-4FF2-46B6-836F-CB38ACBA8A8F}"/>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F6608629-A18C-41E5-BAF5-109DD38B1B88}"/>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9" name="s9"/>
          <p:cNvSpPr/>
          <p:nvPr/>
        </p:nvSpPr>
        <p:spPr>
          <a:xfrm>
            <a:off x="812800" y="558800"/>
            <a:ext cx="152400" cy="635000"/>
          </a:xfrm>
          <a:prstGeom prst="rect">
            <a:avLst/>
          </a:prstGeom>
          <a:solidFill>
            <a:srgbClr val="35D65A"/>
          </a:solidFill>
          <a:ln>
            <a:noFill/>
          </a:ln>
        </p:spPr>
        <p:txBody>
          <a:bodyPr/>
          <a:lstStyle/>
          <a:p>
            <a:endParaRPr/>
          </a:p>
        </p:txBody>
      </p:sp>
      <p:sp>
        <p:nvSpPr>
          <p:cNvPr id="10" name="t10"/>
          <p:cNvSpPr txBox="1"/>
          <p:nvPr/>
        </p:nvSpPr>
        <p:spPr>
          <a:xfrm>
            <a:off x="1066800" y="508000"/>
            <a:ext cx="10160000" cy="711200"/>
          </a:xfrm>
          <a:prstGeom prst="rect">
            <a:avLst/>
          </a:prstGeom>
          <a:noFill/>
        </p:spPr>
        <p:txBody>
          <a:bodyPr wrap="square" lIns="72000" tIns="46000" rIns="72000" rtlCol="0" anchor="t">
            <a:normAutofit/>
          </a:bodyPr>
          <a:lstStyle/>
          <a:p>
            <a:pPr algn="l"/>
            <a:r>
              <a:rPr lang="sq-AL" sz="3000" b="1" dirty="0">
                <a:solidFill>
                  <a:srgbClr val="00602A"/>
                </a:solidFill>
              </a:rPr>
              <a:t>KUADRI LIGJOR DHE ROLET</a:t>
            </a:r>
          </a:p>
        </p:txBody>
      </p:sp>
      <p:sp>
        <p:nvSpPr>
          <p:cNvPr id="12" name="s12"/>
          <p:cNvSpPr/>
          <p:nvPr/>
        </p:nvSpPr>
        <p:spPr>
          <a:xfrm>
            <a:off x="812800" y="1346200"/>
            <a:ext cx="10566400" cy="635000"/>
          </a:xfrm>
          <a:prstGeom prst="roundRect">
            <a:avLst>
              <a:gd name="adj" fmla="val 30000"/>
            </a:avLst>
          </a:prstGeom>
          <a:solidFill>
            <a:srgbClr val="EAF6EA"/>
          </a:solidFill>
          <a:ln>
            <a:noFill/>
          </a:ln>
        </p:spPr>
        <p:txBody>
          <a:bodyPr/>
          <a:lstStyle/>
          <a:p>
            <a:endParaRPr/>
          </a:p>
        </p:txBody>
      </p:sp>
      <p:sp>
        <p:nvSpPr>
          <p:cNvPr id="13" name="t13"/>
          <p:cNvSpPr txBox="1"/>
          <p:nvPr/>
        </p:nvSpPr>
        <p:spPr>
          <a:xfrm>
            <a:off x="1016000" y="1346200"/>
            <a:ext cx="10160000" cy="635000"/>
          </a:xfrm>
          <a:prstGeom prst="rect">
            <a:avLst/>
          </a:prstGeom>
          <a:noFill/>
        </p:spPr>
        <p:txBody>
          <a:bodyPr wrap="square" lIns="72000" tIns="46000" rIns="72000" rtlCol="0" anchor="ctr">
            <a:noAutofit/>
          </a:bodyPr>
          <a:lstStyle/>
          <a:p>
            <a:pPr algn="l"/>
            <a:r>
              <a:rPr lang="sq-AL" sz="2000" dirty="0">
                <a:solidFill>
                  <a:srgbClr val="1D1D1B"/>
                </a:solidFill>
              </a:rPr>
              <a:t>Arsimi është e drejtë themelore — garantimi i tij kërkon ndarje të qartë përgjegjësish dhe bashkëpunim ndërmjet niveleve.</a:t>
            </a:r>
          </a:p>
        </p:txBody>
      </p:sp>
      <p:sp>
        <p:nvSpPr>
          <p:cNvPr id="20" name="s20"/>
          <p:cNvSpPr/>
          <p:nvPr/>
        </p:nvSpPr>
        <p:spPr>
          <a:xfrm>
            <a:off x="812800" y="2184400"/>
            <a:ext cx="2540000" cy="4140200"/>
          </a:xfrm>
          <a:prstGeom prst="roundRect">
            <a:avLst>
              <a:gd name="adj" fmla="val 5000"/>
            </a:avLst>
          </a:prstGeom>
          <a:solidFill>
            <a:srgbClr val="FFFFFF"/>
          </a:solidFill>
          <a:ln>
            <a:noFill/>
          </a:ln>
        </p:spPr>
        <p:txBody>
          <a:bodyPr/>
          <a:lstStyle/>
          <a:p>
            <a:endParaRPr/>
          </a:p>
        </p:txBody>
      </p:sp>
      <p:sp>
        <p:nvSpPr>
          <p:cNvPr id="21" name="s21"/>
          <p:cNvSpPr/>
          <p:nvPr/>
        </p:nvSpPr>
        <p:spPr>
          <a:xfrm>
            <a:off x="812800" y="2184400"/>
            <a:ext cx="2540000" cy="50800"/>
          </a:xfrm>
          <a:prstGeom prst="rect">
            <a:avLst/>
          </a:prstGeom>
          <a:solidFill>
            <a:srgbClr val="007A33"/>
          </a:solidFill>
          <a:ln>
            <a:noFill/>
          </a:ln>
        </p:spPr>
        <p:txBody>
          <a:bodyPr/>
          <a:lstStyle/>
          <a:p>
            <a:endParaRPr/>
          </a:p>
        </p:txBody>
      </p:sp>
      <p:sp>
        <p:nvSpPr>
          <p:cNvPr id="22" name="s22"/>
          <p:cNvSpPr/>
          <p:nvPr/>
        </p:nvSpPr>
        <p:spPr>
          <a:xfrm>
            <a:off x="812800" y="2235200"/>
            <a:ext cx="2540000" cy="558800"/>
          </a:xfrm>
          <a:prstGeom prst="rect">
            <a:avLst/>
          </a:prstGeom>
          <a:solidFill>
            <a:srgbClr val="007A33"/>
          </a:solidFill>
          <a:ln>
            <a:noFill/>
          </a:ln>
        </p:spPr>
        <p:txBody>
          <a:bodyPr/>
          <a:lstStyle/>
          <a:p>
            <a:endParaRPr/>
          </a:p>
        </p:txBody>
      </p:sp>
      <p:sp>
        <p:nvSpPr>
          <p:cNvPr id="23" name="t23"/>
          <p:cNvSpPr txBox="1"/>
          <p:nvPr/>
        </p:nvSpPr>
        <p:spPr>
          <a:xfrm>
            <a:off x="812800" y="2235200"/>
            <a:ext cx="2540000" cy="558800"/>
          </a:xfrm>
          <a:prstGeom prst="rect">
            <a:avLst/>
          </a:prstGeom>
          <a:noFill/>
        </p:spPr>
        <p:txBody>
          <a:bodyPr wrap="square" lIns="72000" tIns="46000" rIns="72000" rtlCol="0" anchor="ctr">
            <a:normAutofit/>
          </a:bodyPr>
          <a:lstStyle/>
          <a:p>
            <a:pPr algn="ctr"/>
            <a:r>
              <a:rPr lang="sq-AL" sz="2000" b="1" dirty="0">
                <a:solidFill>
                  <a:srgbClr val="FFFFFF"/>
                </a:solidFill>
              </a:rPr>
              <a:t>BASHKIA SKRAPAR</a:t>
            </a:r>
          </a:p>
        </p:txBody>
      </p:sp>
      <p:sp>
        <p:nvSpPr>
          <p:cNvPr id="24" name="t24"/>
          <p:cNvSpPr txBox="1"/>
          <p:nvPr/>
        </p:nvSpPr>
        <p:spPr>
          <a:xfrm>
            <a:off x="863600" y="2844800"/>
            <a:ext cx="2438400" cy="3403600"/>
          </a:xfrm>
          <a:prstGeom prst="rect">
            <a:avLst/>
          </a:prstGeom>
          <a:noFill/>
        </p:spPr>
        <p:txBody>
          <a:bodyPr wrap="square" lIns="72000" tIns="46000" rIns="72000" rtlCol="0" anchor="t">
            <a:normAutofit/>
          </a:bodyPr>
          <a:lstStyle/>
          <a:p>
            <a:pPr marL="171450" indent="-171450">
              <a:spcBef>
                <a:spcPts val="500"/>
              </a:spcBef>
              <a:buFont typeface="Arial"/>
              <a:buChar char="•"/>
            </a:pPr>
            <a:r>
              <a:rPr lang="sq-AL" sz="2000" dirty="0">
                <a:solidFill>
                  <a:srgbClr val="1D1D1B"/>
                </a:solidFill>
              </a:rPr>
              <a:t>Arsimi parashkollor (rol i drejtpërdrejtë)</a:t>
            </a:r>
          </a:p>
          <a:p>
            <a:pPr marL="171450" indent="-171450">
              <a:spcBef>
                <a:spcPts val="500"/>
              </a:spcBef>
              <a:buFont typeface="Arial"/>
              <a:buChar char="•"/>
            </a:pPr>
            <a:r>
              <a:rPr lang="sq-AL" sz="2000" dirty="0">
                <a:solidFill>
                  <a:srgbClr val="1D1D1B"/>
                </a:solidFill>
              </a:rPr>
              <a:t>Infrastruktura dhe mirëmbajtja</a:t>
            </a:r>
          </a:p>
          <a:p>
            <a:pPr marL="171450" indent="-171450">
              <a:spcBef>
                <a:spcPts val="500"/>
              </a:spcBef>
              <a:buFont typeface="Arial"/>
              <a:buChar char="•"/>
            </a:pPr>
            <a:r>
              <a:rPr lang="sq-AL" sz="2000" dirty="0">
                <a:solidFill>
                  <a:srgbClr val="1D1D1B"/>
                </a:solidFill>
              </a:rPr>
              <a:t>Siguria dhe higjiena</a:t>
            </a:r>
          </a:p>
          <a:p>
            <a:pPr marL="171450" indent="-171450">
              <a:spcBef>
                <a:spcPts val="500"/>
              </a:spcBef>
              <a:buFont typeface="Arial"/>
              <a:buChar char="•"/>
            </a:pPr>
            <a:r>
              <a:rPr lang="en-US" sz="2000">
                <a:solidFill>
                  <a:srgbClr val="1D1D1B"/>
                </a:solidFill>
              </a:rPr>
              <a:t>K</a:t>
            </a:r>
            <a:r>
              <a:rPr lang="sq-AL" sz="2000">
                <a:solidFill>
                  <a:srgbClr val="1D1D1B"/>
                </a:solidFill>
              </a:rPr>
              <a:t>onvikti</a:t>
            </a:r>
            <a:r>
              <a:rPr lang="sq-AL" sz="2000" dirty="0">
                <a:solidFill>
                  <a:srgbClr val="1D1D1B"/>
                </a:solidFill>
              </a:rPr>
              <a:t>, bursat</a:t>
            </a:r>
          </a:p>
        </p:txBody>
      </p:sp>
      <p:sp>
        <p:nvSpPr>
          <p:cNvPr id="25" name="s25"/>
          <p:cNvSpPr/>
          <p:nvPr/>
        </p:nvSpPr>
        <p:spPr>
          <a:xfrm>
            <a:off x="3479800" y="2184400"/>
            <a:ext cx="2540000" cy="4140200"/>
          </a:xfrm>
          <a:prstGeom prst="roundRect">
            <a:avLst>
              <a:gd name="adj" fmla="val 5000"/>
            </a:avLst>
          </a:prstGeom>
          <a:solidFill>
            <a:srgbClr val="FFFFFF"/>
          </a:solidFill>
          <a:ln>
            <a:noFill/>
          </a:ln>
        </p:spPr>
        <p:txBody>
          <a:bodyPr/>
          <a:lstStyle/>
          <a:p>
            <a:endParaRPr/>
          </a:p>
        </p:txBody>
      </p:sp>
      <p:sp>
        <p:nvSpPr>
          <p:cNvPr id="26" name="s26"/>
          <p:cNvSpPr/>
          <p:nvPr/>
        </p:nvSpPr>
        <p:spPr>
          <a:xfrm>
            <a:off x="3479800" y="2184400"/>
            <a:ext cx="2540000" cy="50800"/>
          </a:xfrm>
          <a:prstGeom prst="rect">
            <a:avLst/>
          </a:prstGeom>
          <a:solidFill>
            <a:srgbClr val="2E8B3D"/>
          </a:solidFill>
          <a:ln>
            <a:noFill/>
          </a:ln>
        </p:spPr>
        <p:txBody>
          <a:bodyPr/>
          <a:lstStyle/>
          <a:p>
            <a:endParaRPr/>
          </a:p>
        </p:txBody>
      </p:sp>
      <p:sp>
        <p:nvSpPr>
          <p:cNvPr id="27" name="s27"/>
          <p:cNvSpPr/>
          <p:nvPr/>
        </p:nvSpPr>
        <p:spPr>
          <a:xfrm>
            <a:off x="3479800" y="2235200"/>
            <a:ext cx="2540000" cy="558800"/>
          </a:xfrm>
          <a:prstGeom prst="rect">
            <a:avLst/>
          </a:prstGeom>
          <a:solidFill>
            <a:srgbClr val="2E8B3D"/>
          </a:solidFill>
          <a:ln>
            <a:noFill/>
          </a:ln>
        </p:spPr>
        <p:txBody>
          <a:bodyPr/>
          <a:lstStyle/>
          <a:p>
            <a:endParaRPr/>
          </a:p>
        </p:txBody>
      </p:sp>
      <p:sp>
        <p:nvSpPr>
          <p:cNvPr id="28" name="t28"/>
          <p:cNvSpPr txBox="1"/>
          <p:nvPr/>
        </p:nvSpPr>
        <p:spPr>
          <a:xfrm>
            <a:off x="3479800" y="2235200"/>
            <a:ext cx="2540000" cy="558800"/>
          </a:xfrm>
          <a:prstGeom prst="rect">
            <a:avLst/>
          </a:prstGeom>
          <a:noFill/>
        </p:spPr>
        <p:txBody>
          <a:bodyPr wrap="square" lIns="72000" tIns="46000" rIns="72000" rtlCol="0" anchor="ctr">
            <a:normAutofit/>
          </a:bodyPr>
          <a:lstStyle/>
          <a:p>
            <a:pPr algn="ctr"/>
            <a:endParaRPr/>
          </a:p>
        </p:txBody>
      </p:sp>
      <p:sp>
        <p:nvSpPr>
          <p:cNvPr id="29" name="t29"/>
          <p:cNvSpPr txBox="1"/>
          <p:nvPr/>
        </p:nvSpPr>
        <p:spPr>
          <a:xfrm>
            <a:off x="3530600" y="2844800"/>
            <a:ext cx="2438400" cy="3403600"/>
          </a:xfrm>
          <a:prstGeom prst="rect">
            <a:avLst/>
          </a:prstGeom>
          <a:noFill/>
        </p:spPr>
        <p:txBody>
          <a:bodyPr wrap="square" lIns="72000" tIns="46000" rIns="72000" rtlCol="0" anchor="t">
            <a:normAutofit/>
          </a:bodyPr>
          <a:lstStyle/>
          <a:p>
            <a:pPr marL="171450" indent="-171450">
              <a:spcBef>
                <a:spcPts val="500"/>
              </a:spcBef>
              <a:buFont typeface="Arial"/>
              <a:buChar char="•"/>
            </a:pPr>
            <a:r>
              <a:rPr lang="sq-AL" sz="2000" dirty="0">
                <a:solidFill>
                  <a:srgbClr val="1D1D1B"/>
                </a:solidFill>
              </a:rPr>
              <a:t>Procesi mësimor dhe cilësia</a:t>
            </a:r>
          </a:p>
          <a:p>
            <a:pPr marL="171450" indent="-171450">
              <a:spcBef>
                <a:spcPts val="500"/>
              </a:spcBef>
              <a:buFont typeface="Arial"/>
              <a:buChar char="•"/>
            </a:pPr>
            <a:r>
              <a:rPr lang="sq-AL" sz="2000" dirty="0">
                <a:solidFill>
                  <a:srgbClr val="1D1D1B"/>
                </a:solidFill>
              </a:rPr>
              <a:t>Stafi mësimdhënës</a:t>
            </a:r>
          </a:p>
          <a:p>
            <a:pPr marL="171450" indent="-171450">
              <a:spcBef>
                <a:spcPts val="500"/>
              </a:spcBef>
              <a:buFont typeface="Arial"/>
              <a:buChar char="•"/>
            </a:pPr>
            <a:r>
              <a:rPr lang="sq-AL" sz="2000" dirty="0">
                <a:solidFill>
                  <a:srgbClr val="1D1D1B"/>
                </a:solidFill>
              </a:rPr>
              <a:t>Frekuentimi </a:t>
            </a:r>
            <a:r>
              <a:rPr lang="sq-AL" sz="2000">
                <a:solidFill>
                  <a:srgbClr val="1D1D1B"/>
                </a:solidFill>
              </a:rPr>
              <a:t>dhe braktisja</a:t>
            </a:r>
            <a:endParaRPr lang="en-US" sz="2000">
              <a:solidFill>
                <a:srgbClr val="1D1D1B"/>
              </a:solidFill>
            </a:endParaRPr>
          </a:p>
          <a:p>
            <a:pPr marL="171450" indent="-171450">
              <a:spcBef>
                <a:spcPts val="500"/>
              </a:spcBef>
              <a:buFont typeface="Arial"/>
              <a:buChar char="•"/>
            </a:pPr>
            <a:r>
              <a:rPr lang="sq-AL" sz="2000">
                <a:solidFill>
                  <a:srgbClr val="1D1D1B"/>
                </a:solidFill>
              </a:rPr>
              <a:t>Transporti</a:t>
            </a:r>
            <a:endParaRPr lang="sq-AL" sz="2000" dirty="0">
              <a:solidFill>
                <a:srgbClr val="1D1D1B"/>
              </a:solidFill>
            </a:endParaRPr>
          </a:p>
          <a:p>
            <a:pPr marL="171450" indent="-171450">
              <a:spcBef>
                <a:spcPts val="500"/>
              </a:spcBef>
              <a:buFont typeface="Arial"/>
              <a:buChar char="•"/>
            </a:pPr>
            <a:r>
              <a:rPr lang="sq-AL" sz="2000" dirty="0">
                <a:solidFill>
                  <a:srgbClr val="1D1D1B"/>
                </a:solidFill>
              </a:rPr>
              <a:t>Të dhënat arsimore</a:t>
            </a:r>
          </a:p>
        </p:txBody>
      </p:sp>
      <p:sp>
        <p:nvSpPr>
          <p:cNvPr id="30" name="s30"/>
          <p:cNvSpPr/>
          <p:nvPr/>
        </p:nvSpPr>
        <p:spPr>
          <a:xfrm>
            <a:off x="6146800" y="2184400"/>
            <a:ext cx="2540000" cy="4140200"/>
          </a:xfrm>
          <a:prstGeom prst="roundRect">
            <a:avLst>
              <a:gd name="adj" fmla="val 5000"/>
            </a:avLst>
          </a:prstGeom>
          <a:solidFill>
            <a:srgbClr val="FFFFFF"/>
          </a:solidFill>
          <a:ln>
            <a:noFill/>
          </a:ln>
        </p:spPr>
        <p:txBody>
          <a:bodyPr/>
          <a:lstStyle/>
          <a:p>
            <a:endParaRPr/>
          </a:p>
        </p:txBody>
      </p:sp>
      <p:sp>
        <p:nvSpPr>
          <p:cNvPr id="31" name="s31"/>
          <p:cNvSpPr/>
          <p:nvPr/>
        </p:nvSpPr>
        <p:spPr>
          <a:xfrm>
            <a:off x="6146800" y="2184400"/>
            <a:ext cx="2540000" cy="50800"/>
          </a:xfrm>
          <a:prstGeom prst="rect">
            <a:avLst/>
          </a:prstGeom>
          <a:solidFill>
            <a:srgbClr val="46B04A"/>
          </a:solidFill>
          <a:ln>
            <a:noFill/>
          </a:ln>
        </p:spPr>
        <p:txBody>
          <a:bodyPr/>
          <a:lstStyle/>
          <a:p>
            <a:endParaRPr/>
          </a:p>
        </p:txBody>
      </p:sp>
      <p:sp>
        <p:nvSpPr>
          <p:cNvPr id="32" name="s32"/>
          <p:cNvSpPr/>
          <p:nvPr/>
        </p:nvSpPr>
        <p:spPr>
          <a:xfrm>
            <a:off x="6146800" y="2235200"/>
            <a:ext cx="2540000" cy="558800"/>
          </a:xfrm>
          <a:prstGeom prst="rect">
            <a:avLst/>
          </a:prstGeom>
          <a:solidFill>
            <a:srgbClr val="46B04A"/>
          </a:solidFill>
          <a:ln>
            <a:noFill/>
          </a:ln>
        </p:spPr>
        <p:txBody>
          <a:bodyPr/>
          <a:lstStyle/>
          <a:p>
            <a:endParaRPr/>
          </a:p>
        </p:txBody>
      </p:sp>
      <p:sp>
        <p:nvSpPr>
          <p:cNvPr id="33" name="t33"/>
          <p:cNvSpPr txBox="1"/>
          <p:nvPr/>
        </p:nvSpPr>
        <p:spPr>
          <a:xfrm>
            <a:off x="6146800" y="2235200"/>
            <a:ext cx="2540000" cy="558800"/>
          </a:xfrm>
          <a:prstGeom prst="rect">
            <a:avLst/>
          </a:prstGeom>
          <a:noFill/>
        </p:spPr>
        <p:txBody>
          <a:bodyPr wrap="square" lIns="72000" tIns="46000" rIns="72000" rtlCol="0" anchor="ctr">
            <a:normAutofit/>
          </a:bodyPr>
          <a:lstStyle/>
          <a:p>
            <a:pPr algn="ctr"/>
            <a:r>
              <a:rPr lang="sq-AL" sz="2000" b="1" dirty="0">
                <a:solidFill>
                  <a:srgbClr val="FFFFFF"/>
                </a:solidFill>
              </a:rPr>
              <a:t>QENDROR / MAS</a:t>
            </a:r>
          </a:p>
        </p:txBody>
      </p:sp>
      <p:sp>
        <p:nvSpPr>
          <p:cNvPr id="34" name="t34"/>
          <p:cNvSpPr txBox="1"/>
          <p:nvPr/>
        </p:nvSpPr>
        <p:spPr>
          <a:xfrm>
            <a:off x="6197600" y="2844800"/>
            <a:ext cx="2438400" cy="3403600"/>
          </a:xfrm>
          <a:prstGeom prst="rect">
            <a:avLst/>
          </a:prstGeom>
          <a:noFill/>
        </p:spPr>
        <p:txBody>
          <a:bodyPr wrap="square" lIns="72000" tIns="46000" rIns="72000" rtlCol="0" anchor="t">
            <a:normAutofit/>
          </a:bodyPr>
          <a:lstStyle/>
          <a:p>
            <a:pPr marL="171450" indent="-171450">
              <a:spcBef>
                <a:spcPts val="500"/>
              </a:spcBef>
              <a:buFont typeface="Arial"/>
              <a:buChar char="•"/>
            </a:pPr>
            <a:r>
              <a:rPr lang="sq-AL" sz="2000" dirty="0">
                <a:solidFill>
                  <a:srgbClr val="1D1D1B"/>
                </a:solidFill>
              </a:rPr>
              <a:t>Mjetet didaktike në shkolla</a:t>
            </a:r>
          </a:p>
          <a:p>
            <a:pPr marL="171450" indent="-171450">
              <a:spcBef>
                <a:spcPts val="500"/>
              </a:spcBef>
              <a:buFont typeface="Arial"/>
              <a:buChar char="•"/>
            </a:pPr>
            <a:r>
              <a:rPr lang="sq-AL" sz="2000" dirty="0">
                <a:solidFill>
                  <a:srgbClr val="1D1D1B"/>
                </a:solidFill>
              </a:rPr>
              <a:t>Pajisjet TIK dhe laboratorët</a:t>
            </a:r>
          </a:p>
          <a:p>
            <a:pPr marL="171450" indent="-171450">
              <a:spcBef>
                <a:spcPts val="500"/>
              </a:spcBef>
              <a:buFont typeface="Arial"/>
              <a:buChar char="•"/>
            </a:pPr>
            <a:r>
              <a:rPr lang="sq-AL" sz="2000" dirty="0">
                <a:solidFill>
                  <a:srgbClr val="1D1D1B"/>
                </a:solidFill>
              </a:rPr>
              <a:t>Bibliotekat</a:t>
            </a:r>
          </a:p>
          <a:p>
            <a:pPr marL="171450" indent="-171450">
              <a:spcBef>
                <a:spcPts val="500"/>
              </a:spcBef>
              <a:buFont typeface="Arial"/>
              <a:buChar char="•"/>
            </a:pPr>
            <a:r>
              <a:rPr lang="sq-AL" sz="2000" dirty="0">
                <a:solidFill>
                  <a:srgbClr val="1D1D1B"/>
                </a:solidFill>
              </a:rPr>
              <a:t>Financimi qendror</a:t>
            </a:r>
          </a:p>
        </p:txBody>
      </p:sp>
      <p:sp>
        <p:nvSpPr>
          <p:cNvPr id="35" name="s35"/>
          <p:cNvSpPr/>
          <p:nvPr/>
        </p:nvSpPr>
        <p:spPr>
          <a:xfrm>
            <a:off x="8813800" y="2184400"/>
            <a:ext cx="2540000" cy="4140200"/>
          </a:xfrm>
          <a:prstGeom prst="roundRect">
            <a:avLst>
              <a:gd name="adj" fmla="val 5000"/>
            </a:avLst>
          </a:prstGeom>
          <a:solidFill>
            <a:srgbClr val="FFFFFF"/>
          </a:solidFill>
          <a:ln>
            <a:noFill/>
          </a:ln>
        </p:spPr>
        <p:txBody>
          <a:bodyPr/>
          <a:lstStyle/>
          <a:p>
            <a:endParaRPr/>
          </a:p>
        </p:txBody>
      </p:sp>
      <p:sp>
        <p:nvSpPr>
          <p:cNvPr id="36" name="s36"/>
          <p:cNvSpPr/>
          <p:nvPr/>
        </p:nvSpPr>
        <p:spPr>
          <a:xfrm>
            <a:off x="8813800" y="2184400"/>
            <a:ext cx="2540000" cy="50800"/>
          </a:xfrm>
          <a:prstGeom prst="rect">
            <a:avLst/>
          </a:prstGeom>
          <a:solidFill>
            <a:srgbClr val="2E8B3D"/>
          </a:solidFill>
          <a:ln>
            <a:noFill/>
          </a:ln>
        </p:spPr>
        <p:txBody>
          <a:bodyPr/>
          <a:lstStyle/>
          <a:p>
            <a:endParaRPr/>
          </a:p>
        </p:txBody>
      </p:sp>
      <p:sp>
        <p:nvSpPr>
          <p:cNvPr id="37" name="s37"/>
          <p:cNvSpPr/>
          <p:nvPr/>
        </p:nvSpPr>
        <p:spPr>
          <a:xfrm>
            <a:off x="8813800" y="2235200"/>
            <a:ext cx="2540000" cy="558800"/>
          </a:xfrm>
          <a:prstGeom prst="rect">
            <a:avLst/>
          </a:prstGeom>
          <a:solidFill>
            <a:srgbClr val="2E8B3D"/>
          </a:solidFill>
          <a:ln>
            <a:noFill/>
          </a:ln>
        </p:spPr>
        <p:txBody>
          <a:bodyPr/>
          <a:lstStyle/>
          <a:p>
            <a:endParaRPr/>
          </a:p>
        </p:txBody>
      </p:sp>
      <p:sp>
        <p:nvSpPr>
          <p:cNvPr id="38" name="t38"/>
          <p:cNvSpPr txBox="1"/>
          <p:nvPr/>
        </p:nvSpPr>
        <p:spPr>
          <a:xfrm>
            <a:off x="8813800" y="2235200"/>
            <a:ext cx="2540000" cy="558800"/>
          </a:xfrm>
          <a:prstGeom prst="rect">
            <a:avLst/>
          </a:prstGeom>
          <a:noFill/>
        </p:spPr>
        <p:txBody>
          <a:bodyPr wrap="square" lIns="72000" tIns="46000" rIns="72000" rtlCol="0" anchor="ctr">
            <a:normAutofit/>
          </a:bodyPr>
          <a:lstStyle/>
          <a:p>
            <a:pPr algn="ctr"/>
            <a:endParaRPr/>
          </a:p>
        </p:txBody>
      </p:sp>
      <p:sp>
        <p:nvSpPr>
          <p:cNvPr id="39" name="t39"/>
          <p:cNvSpPr txBox="1"/>
          <p:nvPr/>
        </p:nvSpPr>
        <p:spPr>
          <a:xfrm>
            <a:off x="8864600" y="2844800"/>
            <a:ext cx="2438400" cy="3403600"/>
          </a:xfrm>
          <a:prstGeom prst="rect">
            <a:avLst/>
          </a:prstGeom>
          <a:noFill/>
        </p:spPr>
        <p:txBody>
          <a:bodyPr wrap="square" lIns="72000" tIns="46000" rIns="72000" rtlCol="0" anchor="t">
            <a:normAutofit/>
          </a:bodyPr>
          <a:lstStyle/>
          <a:p>
            <a:pPr marL="171450" indent="-171450">
              <a:spcBef>
                <a:spcPts val="500"/>
              </a:spcBef>
              <a:buFont typeface="Arial"/>
              <a:buChar char="•"/>
            </a:pPr>
            <a:r>
              <a:rPr lang="sq-AL" sz="2000" dirty="0">
                <a:solidFill>
                  <a:srgbClr val="1D1D1B"/>
                </a:solidFill>
              </a:rPr>
              <a:t>Bordet e institucioneve</a:t>
            </a:r>
          </a:p>
          <a:p>
            <a:pPr marL="171450" indent="-171450">
              <a:spcBef>
                <a:spcPts val="500"/>
              </a:spcBef>
              <a:buFont typeface="Arial"/>
              <a:buChar char="•"/>
            </a:pPr>
            <a:r>
              <a:rPr lang="sq-AL" sz="2000" dirty="0">
                <a:solidFill>
                  <a:srgbClr val="1D1D1B"/>
                </a:solidFill>
              </a:rPr>
              <a:t>Këshillat e prindërve</a:t>
            </a:r>
          </a:p>
          <a:p>
            <a:pPr marL="171450" indent="-171450">
              <a:spcBef>
                <a:spcPts val="500"/>
              </a:spcBef>
              <a:buFont typeface="Arial"/>
              <a:buChar char="•"/>
            </a:pPr>
            <a:r>
              <a:rPr lang="sq-AL" sz="2000" dirty="0">
                <a:solidFill>
                  <a:srgbClr val="1D1D1B"/>
                </a:solidFill>
              </a:rPr>
              <a:t>Komisionet e sigurisë</a:t>
            </a:r>
          </a:p>
          <a:p>
            <a:pPr marL="171450" indent="-171450">
              <a:spcBef>
                <a:spcPts val="500"/>
              </a:spcBef>
              <a:buFont typeface="Arial"/>
              <a:buChar char="•"/>
            </a:pPr>
            <a:r>
              <a:rPr lang="sq-AL" sz="2000" dirty="0">
                <a:solidFill>
                  <a:srgbClr val="1D1D1B"/>
                </a:solidFill>
              </a:rPr>
              <a:t>Pjesëmarrja dhe reagimi</a:t>
            </a:r>
          </a:p>
        </p:txBody>
      </p:sp>
      <p:sp>
        <p:nvSpPr>
          <p:cNvPr id="120" name="t120"/>
          <p:cNvSpPr txBox="1"/>
          <p:nvPr/>
        </p:nvSpPr>
        <p:spPr>
          <a:xfrm>
            <a:off x="3479800" y="2235200"/>
            <a:ext cx="2540000" cy="558800"/>
          </a:xfrm>
          <a:prstGeom prst="rect">
            <a:avLst/>
          </a:prstGeom>
          <a:noFill/>
        </p:spPr>
        <p:txBody>
          <a:bodyPr wrap="square" lIns="36000" rIns="36000" rtlCol="0" anchor="ctr">
            <a:normAutofit/>
          </a:bodyPr>
          <a:lstStyle/>
          <a:p>
            <a:pPr algn="ctr"/>
            <a:r>
              <a:rPr lang="sq-AL" sz="2000" b="1" dirty="0">
                <a:solidFill>
                  <a:srgbClr val="FFFFFF"/>
                </a:solidFill>
              </a:rPr>
              <a:t>ZVA &amp; INSTITUCIONET</a:t>
            </a:r>
          </a:p>
        </p:txBody>
      </p:sp>
      <p:sp>
        <p:nvSpPr>
          <p:cNvPr id="121" name="t121"/>
          <p:cNvSpPr txBox="1"/>
          <p:nvPr/>
        </p:nvSpPr>
        <p:spPr>
          <a:xfrm>
            <a:off x="8813800" y="2235200"/>
            <a:ext cx="2540000" cy="558800"/>
          </a:xfrm>
          <a:prstGeom prst="rect">
            <a:avLst/>
          </a:prstGeom>
          <a:noFill/>
        </p:spPr>
        <p:txBody>
          <a:bodyPr wrap="square" lIns="36000" rIns="36000" rtlCol="0" anchor="ctr">
            <a:noAutofit/>
          </a:bodyPr>
          <a:lstStyle/>
          <a:p>
            <a:pPr algn="ctr"/>
            <a:r>
              <a:rPr lang="sq-AL" sz="2000" b="1" dirty="0">
                <a:solidFill>
                  <a:srgbClr val="FFFFFF"/>
                </a:solidFill>
              </a:rPr>
              <a:t>KOMUNITETI &amp; STRUKTURAT</a:t>
            </a:r>
          </a:p>
        </p:txBody>
      </p:sp>
      <p:pic>
        <p:nvPicPr>
          <p:cNvPr id="5" name="Picture 4">
            <a:extLst>
              <a:ext uri="{FF2B5EF4-FFF2-40B4-BE49-F238E27FC236}">
                <a16:creationId xmlns:a16="http://schemas.microsoft.com/office/drawing/2014/main" id="{1D0FFD94-1D42-AD71-A3D1-4D8082AD2DC8}"/>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893250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7838B209-B951-42BE-997E-A8E8B1A8E08E}"/>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08DFFA6D-1971-431B-ABCD-2F990B94DB06}"/>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B9C07712-EFED-4396-8DBC-6312C74F9CEC}"/>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s10"/>
          <p:cNvSpPr/>
          <p:nvPr/>
        </p:nvSpPr>
        <p:spPr>
          <a:xfrm>
            <a:off x="1016000" y="584200"/>
            <a:ext cx="330200" cy="330200"/>
          </a:xfrm>
          <a:prstGeom prst="rect">
            <a:avLst/>
          </a:prstGeom>
          <a:solidFill>
            <a:srgbClr val="35D65A"/>
          </a:solidFill>
          <a:ln>
            <a:noFill/>
          </a:ln>
        </p:spPr>
        <p:txBody>
          <a:bodyPr/>
          <a:lstStyle/>
          <a:p>
            <a:endParaRPr/>
          </a:p>
        </p:txBody>
      </p:sp>
      <p:sp>
        <p:nvSpPr>
          <p:cNvPr id="11" name="t11"/>
          <p:cNvSpPr txBox="1"/>
          <p:nvPr/>
        </p:nvSpPr>
        <p:spPr>
          <a:xfrm>
            <a:off x="1422400" y="508000"/>
            <a:ext cx="9652000" cy="660400"/>
          </a:xfrm>
          <a:prstGeom prst="rect">
            <a:avLst/>
          </a:prstGeom>
          <a:noFill/>
        </p:spPr>
        <p:txBody>
          <a:bodyPr wrap="square" lIns="45000" rIns="45000" rtlCol="0" anchor="t">
            <a:normAutofit/>
          </a:bodyPr>
          <a:lstStyle/>
          <a:p>
            <a:pPr algn="l"/>
            <a:r>
              <a:rPr lang="sq-AL" sz="3200" b="1" dirty="0">
                <a:solidFill>
                  <a:srgbClr val="00602A"/>
                </a:solidFill>
              </a:rPr>
              <a:t>ARSIMI PARASHKOLLOR — GJETJET</a:t>
            </a:r>
          </a:p>
        </p:txBody>
      </p:sp>
      <p:sp>
        <p:nvSpPr>
          <p:cNvPr id="20" name="s20"/>
          <p:cNvSpPr/>
          <p:nvPr/>
        </p:nvSpPr>
        <p:spPr>
          <a:xfrm>
            <a:off x="812800" y="1524000"/>
            <a:ext cx="4724400" cy="4876800"/>
          </a:xfrm>
          <a:prstGeom prst="roundRect">
            <a:avLst>
              <a:gd name="adj" fmla="val 6000"/>
            </a:avLst>
          </a:prstGeom>
          <a:solidFill>
            <a:srgbClr val="EAF6EA"/>
          </a:solidFill>
          <a:ln>
            <a:noFill/>
          </a:ln>
        </p:spPr>
        <p:txBody>
          <a:bodyPr/>
          <a:lstStyle/>
          <a:p>
            <a:endParaRPr/>
          </a:p>
        </p:txBody>
      </p:sp>
      <p:sp>
        <p:nvSpPr>
          <p:cNvPr id="21" name="s21"/>
          <p:cNvSpPr/>
          <p:nvPr/>
        </p:nvSpPr>
        <p:spPr>
          <a:xfrm>
            <a:off x="812800" y="1524000"/>
            <a:ext cx="4724400" cy="533400"/>
          </a:xfrm>
          <a:prstGeom prst="roundRect">
            <a:avLst>
              <a:gd name="adj" fmla="val 22000"/>
            </a:avLst>
          </a:prstGeom>
          <a:solidFill>
            <a:srgbClr val="007A33"/>
          </a:solidFill>
          <a:ln>
            <a:noFill/>
          </a:ln>
        </p:spPr>
        <p:txBody>
          <a:bodyPr/>
          <a:lstStyle/>
          <a:p>
            <a:endParaRPr/>
          </a:p>
        </p:txBody>
      </p:sp>
      <p:sp>
        <p:nvSpPr>
          <p:cNvPr id="22" name="t22"/>
          <p:cNvSpPr txBox="1"/>
          <p:nvPr/>
        </p:nvSpPr>
        <p:spPr>
          <a:xfrm>
            <a:off x="812800" y="1574800"/>
            <a:ext cx="4724400" cy="457200"/>
          </a:xfrm>
          <a:prstGeom prst="rect">
            <a:avLst/>
          </a:prstGeom>
          <a:noFill/>
        </p:spPr>
        <p:txBody>
          <a:bodyPr wrap="square" lIns="45000" rIns="45000" rtlCol="0" anchor="ctr">
            <a:normAutofit/>
          </a:bodyPr>
          <a:lstStyle/>
          <a:p>
            <a:pPr algn="ctr"/>
            <a:r>
              <a:rPr lang="sq-AL" sz="2000" b="1" dirty="0">
                <a:solidFill>
                  <a:srgbClr val="FFFFFF"/>
                </a:solidFill>
              </a:rPr>
              <a:t>RRJETI I KOPSHTEVE</a:t>
            </a:r>
          </a:p>
        </p:txBody>
      </p:sp>
      <p:sp>
        <p:nvSpPr>
          <p:cNvPr id="23" name="t23"/>
          <p:cNvSpPr txBox="1"/>
          <p:nvPr/>
        </p:nvSpPr>
        <p:spPr>
          <a:xfrm>
            <a:off x="1016000" y="2184400"/>
            <a:ext cx="4368800" cy="1143000"/>
          </a:xfrm>
          <a:prstGeom prst="rect">
            <a:avLst/>
          </a:prstGeom>
          <a:noFill/>
        </p:spPr>
        <p:txBody>
          <a:bodyPr wrap="square" lIns="45000" rIns="45000" rtlCol="0" anchor="t">
            <a:noAutofit/>
          </a:bodyPr>
          <a:lstStyle/>
          <a:p>
            <a:pPr marL="171450" indent="-171450">
              <a:buFont typeface="Arial"/>
              <a:buChar char="•"/>
            </a:pPr>
            <a:r>
              <a:rPr lang="sq-AL" sz="2000" dirty="0">
                <a:solidFill>
                  <a:srgbClr val="1D1D1B"/>
                </a:solidFill>
              </a:rPr>
              <a:t>Kopshti Nr. 1</a:t>
            </a:r>
          </a:p>
          <a:p>
            <a:pPr marL="171450" indent="-171450">
              <a:buFont typeface="Arial"/>
              <a:buChar char="•"/>
            </a:pPr>
            <a:r>
              <a:rPr lang="sq-AL" sz="2000" dirty="0">
                <a:solidFill>
                  <a:srgbClr val="1D1D1B"/>
                </a:solidFill>
              </a:rPr>
              <a:t>Kopshti “K. Ylli”</a:t>
            </a:r>
          </a:p>
          <a:p>
            <a:pPr marL="171450" indent="-171450">
              <a:buFont typeface="Arial"/>
              <a:buChar char="•"/>
            </a:pPr>
            <a:r>
              <a:rPr lang="sq-AL" sz="2000" dirty="0">
                <a:solidFill>
                  <a:srgbClr val="1D1D1B"/>
                </a:solidFill>
              </a:rPr>
              <a:t>Kopshti “Sharovë”</a:t>
            </a:r>
          </a:p>
          <a:p>
            <a:pPr marL="171450" indent="-171450">
              <a:buFont typeface="Arial"/>
              <a:buChar char="•"/>
            </a:pPr>
            <a:r>
              <a:rPr lang="sq-AL" sz="2000" dirty="0">
                <a:solidFill>
                  <a:srgbClr val="1D1D1B"/>
                </a:solidFill>
              </a:rPr>
              <a:t>Kopshti “Kuvajt Nr. 2”</a:t>
            </a:r>
          </a:p>
        </p:txBody>
      </p:sp>
      <p:sp>
        <p:nvSpPr>
          <p:cNvPr id="24" name="t24"/>
          <p:cNvSpPr txBox="1"/>
          <p:nvPr/>
        </p:nvSpPr>
        <p:spPr>
          <a:xfrm>
            <a:off x="1016000" y="3429000"/>
            <a:ext cx="4368800" cy="381000"/>
          </a:xfrm>
          <a:prstGeom prst="rect">
            <a:avLst/>
          </a:prstGeom>
          <a:noFill/>
        </p:spPr>
        <p:txBody>
          <a:bodyPr wrap="square" lIns="45000" rIns="45000" rtlCol="0" anchor="t">
            <a:noAutofit/>
          </a:bodyPr>
          <a:lstStyle/>
          <a:p>
            <a:pPr algn="l"/>
            <a:r>
              <a:rPr lang="sq-AL" b="1" dirty="0">
                <a:solidFill>
                  <a:srgbClr val="007A33"/>
                </a:solidFill>
              </a:rPr>
              <a:t>Grupe parashkollore rurale:</a:t>
            </a:r>
          </a:p>
        </p:txBody>
      </p:sp>
      <p:sp>
        <p:nvSpPr>
          <p:cNvPr id="25" name="t25"/>
          <p:cNvSpPr txBox="1"/>
          <p:nvPr/>
        </p:nvSpPr>
        <p:spPr>
          <a:xfrm>
            <a:off x="1016000" y="3810000"/>
            <a:ext cx="4368800" cy="2540000"/>
          </a:xfrm>
          <a:prstGeom prst="rect">
            <a:avLst/>
          </a:prstGeom>
          <a:noFill/>
        </p:spPr>
        <p:txBody>
          <a:bodyPr wrap="square" lIns="45000" rIns="45000" rtlCol="0" anchor="t">
            <a:normAutofit/>
          </a:bodyPr>
          <a:lstStyle/>
          <a:p>
            <a:pPr marL="171450" indent="-171450">
              <a:buFont typeface="Arial"/>
              <a:buChar char="•"/>
            </a:pPr>
            <a:r>
              <a:rPr lang="sq-AL" sz="2000" dirty="0">
                <a:solidFill>
                  <a:srgbClr val="1D1D1B"/>
                </a:solidFill>
              </a:rPr>
              <a:t>Kalanjas, Therepel, Backë, Potom</a:t>
            </a:r>
          </a:p>
          <a:p>
            <a:pPr marL="171450" indent="-171450">
              <a:buFont typeface="Arial"/>
              <a:buChar char="•"/>
            </a:pPr>
            <a:r>
              <a:rPr lang="sq-AL" sz="2000" dirty="0">
                <a:solidFill>
                  <a:srgbClr val="1D1D1B"/>
                </a:solidFill>
              </a:rPr>
              <a:t>Osojë, Zaloshnjë, Gjerbës</a:t>
            </a:r>
          </a:p>
          <a:p>
            <a:pPr marL="171450" indent="-171450">
              <a:buFont typeface="Arial"/>
              <a:buChar char="•"/>
            </a:pPr>
            <a:r>
              <a:rPr lang="sq-AL" sz="2000" dirty="0">
                <a:solidFill>
                  <a:srgbClr val="1D1D1B"/>
                </a:solidFill>
              </a:rPr>
              <a:t>Kakrukë, Bogovë</a:t>
            </a:r>
          </a:p>
        </p:txBody>
      </p:sp>
      <p:sp>
        <p:nvSpPr>
          <p:cNvPr id="30" name="s30"/>
          <p:cNvSpPr/>
          <p:nvPr/>
        </p:nvSpPr>
        <p:spPr>
          <a:xfrm>
            <a:off x="5791200" y="1524000"/>
            <a:ext cx="5588000" cy="330200"/>
          </a:xfrm>
          <a:prstGeom prst="roundRect">
            <a:avLst>
              <a:gd name="adj" fmla="val 40000"/>
            </a:avLst>
          </a:prstGeom>
          <a:solidFill>
            <a:srgbClr val="35D65A"/>
          </a:solidFill>
          <a:ln>
            <a:noFill/>
          </a:ln>
        </p:spPr>
        <p:txBody>
          <a:bodyPr/>
          <a:lstStyle/>
          <a:p>
            <a:endParaRPr/>
          </a:p>
        </p:txBody>
      </p:sp>
      <p:sp>
        <p:nvSpPr>
          <p:cNvPr id="31" name="t31"/>
          <p:cNvSpPr txBox="1"/>
          <p:nvPr/>
        </p:nvSpPr>
        <p:spPr>
          <a:xfrm>
            <a:off x="5791200" y="1498600"/>
            <a:ext cx="1905000" cy="381000"/>
          </a:xfrm>
          <a:prstGeom prst="rect">
            <a:avLst/>
          </a:prstGeom>
          <a:noFill/>
        </p:spPr>
        <p:txBody>
          <a:bodyPr wrap="square" lIns="45000" rIns="45000" rtlCol="0" anchor="ctr">
            <a:noAutofit/>
          </a:bodyPr>
          <a:lstStyle/>
          <a:p>
            <a:pPr algn="ctr"/>
            <a:r>
              <a:rPr lang="sq-AL" b="1" dirty="0">
                <a:solidFill>
                  <a:srgbClr val="1D1D1B"/>
                </a:solidFill>
              </a:rPr>
              <a:t>PIKA TË FORTA</a:t>
            </a:r>
          </a:p>
        </p:txBody>
      </p:sp>
      <p:sp>
        <p:nvSpPr>
          <p:cNvPr id="32" name="t32"/>
          <p:cNvSpPr txBox="1"/>
          <p:nvPr/>
        </p:nvSpPr>
        <p:spPr>
          <a:xfrm>
            <a:off x="5969000" y="1930400"/>
            <a:ext cx="5410200" cy="1524000"/>
          </a:xfrm>
          <a:prstGeom prst="rect">
            <a:avLst/>
          </a:prstGeom>
          <a:noFill/>
        </p:spPr>
        <p:txBody>
          <a:bodyPr wrap="square" lIns="45000" rIns="45000" rtlCol="0" anchor="t">
            <a:normAutofit/>
          </a:bodyPr>
          <a:lstStyle/>
          <a:p>
            <a:pPr marL="171450" indent="-171450">
              <a:buFont typeface="Arial"/>
              <a:buChar char="•"/>
            </a:pPr>
            <a:r>
              <a:rPr lang="sq-AL" sz="2000" dirty="0">
                <a:solidFill>
                  <a:srgbClr val="1D1D1B"/>
                </a:solidFill>
              </a:rPr>
              <a:t>Frekuentim shumë i mirë — vetëm 1 fëmijë jo i rregullt</a:t>
            </a:r>
          </a:p>
          <a:p>
            <a:pPr marL="171450" indent="-171450">
              <a:buFont typeface="Arial"/>
              <a:buChar char="•"/>
            </a:pPr>
            <a:r>
              <a:rPr lang="sq-AL" sz="2000" dirty="0">
                <a:solidFill>
                  <a:srgbClr val="1D1D1B"/>
                </a:solidFill>
              </a:rPr>
              <a:t>Ujë dhe energji elektrike të pranishme</a:t>
            </a:r>
          </a:p>
          <a:p>
            <a:pPr marL="171450" indent="-171450">
              <a:buFont typeface="Arial"/>
              <a:buChar char="•"/>
            </a:pPr>
            <a:r>
              <a:rPr lang="sq-AL" sz="2000" dirty="0">
                <a:solidFill>
                  <a:srgbClr val="1D1D1B"/>
                </a:solidFill>
              </a:rPr>
              <a:t>Rrjet që mban aksesin edhe në zonat rurale</a:t>
            </a:r>
          </a:p>
        </p:txBody>
      </p:sp>
      <p:sp>
        <p:nvSpPr>
          <p:cNvPr id="40" name="s40"/>
          <p:cNvSpPr/>
          <p:nvPr/>
        </p:nvSpPr>
        <p:spPr>
          <a:xfrm>
            <a:off x="5791200" y="3632200"/>
            <a:ext cx="5588000" cy="330200"/>
          </a:xfrm>
          <a:prstGeom prst="roundRect">
            <a:avLst>
              <a:gd name="adj" fmla="val 40000"/>
            </a:avLst>
          </a:prstGeom>
          <a:solidFill>
            <a:srgbClr val="007A33"/>
          </a:solidFill>
          <a:ln>
            <a:noFill/>
          </a:ln>
        </p:spPr>
        <p:txBody>
          <a:bodyPr/>
          <a:lstStyle/>
          <a:p>
            <a:endParaRPr/>
          </a:p>
        </p:txBody>
      </p:sp>
      <p:sp>
        <p:nvSpPr>
          <p:cNvPr id="41" name="t41"/>
          <p:cNvSpPr txBox="1"/>
          <p:nvPr/>
        </p:nvSpPr>
        <p:spPr>
          <a:xfrm>
            <a:off x="5791200" y="3606800"/>
            <a:ext cx="2286000" cy="381000"/>
          </a:xfrm>
          <a:prstGeom prst="rect">
            <a:avLst/>
          </a:prstGeom>
          <a:noFill/>
        </p:spPr>
        <p:txBody>
          <a:bodyPr wrap="square" lIns="45000" rIns="45000" rtlCol="0" anchor="ctr">
            <a:noAutofit/>
          </a:bodyPr>
          <a:lstStyle/>
          <a:p>
            <a:pPr algn="ctr"/>
            <a:r>
              <a:rPr lang="sq-AL" b="1" dirty="0">
                <a:solidFill>
                  <a:srgbClr val="FFFFFF"/>
                </a:solidFill>
              </a:rPr>
              <a:t>PËR PËRMIRËSIM</a:t>
            </a:r>
          </a:p>
        </p:txBody>
      </p:sp>
      <p:sp>
        <p:nvSpPr>
          <p:cNvPr id="42" name="t42"/>
          <p:cNvSpPr txBox="1"/>
          <p:nvPr/>
        </p:nvSpPr>
        <p:spPr>
          <a:xfrm>
            <a:off x="5969000" y="4064000"/>
            <a:ext cx="5410200" cy="2286000"/>
          </a:xfrm>
          <a:prstGeom prst="rect">
            <a:avLst/>
          </a:prstGeom>
          <a:noFill/>
        </p:spPr>
        <p:txBody>
          <a:bodyPr wrap="square" lIns="45000" rIns="45000" rtlCol="0" anchor="t">
            <a:normAutofit/>
          </a:bodyPr>
          <a:lstStyle/>
          <a:p>
            <a:pPr marL="171450" indent="-171450">
              <a:buFont typeface="Arial"/>
              <a:buChar char="•"/>
            </a:pPr>
            <a:r>
              <a:rPr lang="sq-AL" sz="2000" dirty="0">
                <a:solidFill>
                  <a:srgbClr val="1D1D1B"/>
                </a:solidFill>
              </a:rPr>
              <a:t>Mjete didaktike — mungojnë në të gjitha kopshtet</a:t>
            </a:r>
          </a:p>
          <a:p>
            <a:pPr marL="171450" indent="-171450">
              <a:buFont typeface="Arial"/>
              <a:buChar char="•"/>
            </a:pPr>
            <a:r>
              <a:rPr lang="sq-AL" sz="2000" dirty="0">
                <a:solidFill>
                  <a:srgbClr val="1D1D1B"/>
                </a:solidFill>
              </a:rPr>
              <a:t>Elementë sigurie jo të plotë: sinjalistikë, dalje emergjence, kamera, rrethim, ndriçim</a:t>
            </a:r>
          </a:p>
          <a:p>
            <a:pPr marL="171450" indent="-171450">
              <a:buFont typeface="Arial"/>
              <a:buChar char="•"/>
            </a:pPr>
            <a:r>
              <a:rPr lang="sq-AL" sz="2000" dirty="0">
                <a:solidFill>
                  <a:srgbClr val="1D1D1B"/>
                </a:solidFill>
              </a:rPr>
              <a:t>Struktura pjesëmarrëse të dobëta në zonat rurale</a:t>
            </a:r>
          </a:p>
        </p:txBody>
      </p:sp>
      <p:pic>
        <p:nvPicPr>
          <p:cNvPr id="5" name="Picture 4">
            <a:extLst>
              <a:ext uri="{FF2B5EF4-FFF2-40B4-BE49-F238E27FC236}">
                <a16:creationId xmlns:a16="http://schemas.microsoft.com/office/drawing/2014/main" id="{8981841A-3161-1410-BD29-9C2E5B81026D}"/>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2762304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45F88DCD-04E4-4CE6-BB36-98CBA7C5F46B}"/>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7D60A7CD-441F-4C41-9092-E8AC1F9A915C}"/>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855FE782-7198-4BE5-894F-9ED764E4D3EA}"/>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90" name="s90"/>
          <p:cNvSpPr/>
          <p:nvPr/>
        </p:nvSpPr>
        <p:spPr>
          <a:xfrm>
            <a:off x="1016000" y="584200"/>
            <a:ext cx="330200" cy="330200"/>
          </a:xfrm>
          <a:prstGeom prst="rect">
            <a:avLst/>
          </a:prstGeom>
          <a:solidFill>
            <a:srgbClr val="35D65A"/>
          </a:solidFill>
          <a:ln>
            <a:noFill/>
          </a:ln>
        </p:spPr>
        <p:txBody>
          <a:bodyPr rtlCol="0" anchor="ctr">
            <a:noAutofit/>
          </a:bodyPr>
          <a:lstStyle/>
          <a:p>
            <a:endParaRPr/>
          </a:p>
        </p:txBody>
      </p:sp>
      <p:sp>
        <p:nvSpPr>
          <p:cNvPr id="91" name="t91"/>
          <p:cNvSpPr txBox="1"/>
          <p:nvPr/>
        </p:nvSpPr>
        <p:spPr>
          <a:xfrm>
            <a:off x="1422400" y="508000"/>
            <a:ext cx="9652000" cy="660400"/>
          </a:xfrm>
          <a:prstGeom prst="rect">
            <a:avLst/>
          </a:prstGeom>
          <a:noFill/>
        </p:spPr>
        <p:txBody>
          <a:bodyPr wrap="square" lIns="45000" rIns="45000" rtlCol="0" anchor="t">
            <a:normAutofit/>
          </a:bodyPr>
          <a:lstStyle/>
          <a:p>
            <a:pPr algn="l"/>
            <a:r>
              <a:rPr lang="sq-AL" sz="3200" b="1">
                <a:solidFill>
                  <a:srgbClr val="00602A"/>
                </a:solidFill>
              </a:rPr>
              <a:t>S</a:t>
            </a:r>
            <a:r>
              <a:rPr lang="en-US" sz="3200" b="1">
                <a:solidFill>
                  <a:srgbClr val="00602A"/>
                </a:solidFill>
              </a:rPr>
              <a:t>W</a:t>
            </a:r>
            <a:r>
              <a:rPr lang="sq-AL" sz="3200" b="1">
                <a:solidFill>
                  <a:srgbClr val="00602A"/>
                </a:solidFill>
              </a:rPr>
              <a:t>OT </a:t>
            </a:r>
            <a:r>
              <a:rPr lang="sq-AL" sz="3200" b="1" dirty="0">
                <a:solidFill>
                  <a:srgbClr val="00602A"/>
                </a:solidFill>
              </a:rPr>
              <a:t>— ARSIMI PARASHKOLLOR</a:t>
            </a:r>
          </a:p>
        </p:txBody>
      </p:sp>
      <p:sp>
        <p:nvSpPr>
          <p:cNvPr id="10" name="s10"/>
          <p:cNvSpPr/>
          <p:nvPr/>
        </p:nvSpPr>
        <p:spPr>
          <a:xfrm>
            <a:off x="812800" y="1397000"/>
            <a:ext cx="5257800" cy="2311400"/>
          </a:xfrm>
          <a:prstGeom prst="roundRect">
            <a:avLst>
              <a:gd name="adj" fmla="val 6000"/>
            </a:avLst>
          </a:prstGeom>
          <a:solidFill>
            <a:srgbClr val="EAF6EA"/>
          </a:solidFill>
          <a:ln>
            <a:noFill/>
          </a:ln>
        </p:spPr>
        <p:txBody>
          <a:bodyPr rtlCol="0" anchor="ctr">
            <a:noAutofit/>
          </a:bodyPr>
          <a:lstStyle/>
          <a:p>
            <a:endParaRPr/>
          </a:p>
        </p:txBody>
      </p:sp>
      <p:sp>
        <p:nvSpPr>
          <p:cNvPr id="11" name="s11"/>
          <p:cNvSpPr/>
          <p:nvPr/>
        </p:nvSpPr>
        <p:spPr>
          <a:xfrm>
            <a:off x="812800" y="1397000"/>
            <a:ext cx="127000" cy="2311400"/>
          </a:xfrm>
          <a:prstGeom prst="rect">
            <a:avLst/>
          </a:prstGeom>
          <a:solidFill>
            <a:srgbClr val="007A33"/>
          </a:solidFill>
          <a:ln>
            <a:noFill/>
          </a:ln>
        </p:spPr>
        <p:txBody>
          <a:bodyPr rtlCol="0" anchor="ctr">
            <a:noAutofit/>
          </a:bodyPr>
          <a:lstStyle/>
          <a:p>
            <a:endParaRPr/>
          </a:p>
        </p:txBody>
      </p:sp>
      <p:sp>
        <p:nvSpPr>
          <p:cNvPr id="12" name="s12"/>
          <p:cNvSpPr/>
          <p:nvPr/>
        </p:nvSpPr>
        <p:spPr>
          <a:xfrm>
            <a:off x="1041400" y="1549400"/>
            <a:ext cx="431800" cy="431800"/>
          </a:xfrm>
          <a:prstGeom prst="roundRect">
            <a:avLst>
              <a:gd name="adj" fmla="val 18000"/>
            </a:avLst>
          </a:prstGeom>
          <a:solidFill>
            <a:srgbClr val="007A33"/>
          </a:solidFill>
          <a:ln>
            <a:noFill/>
          </a:ln>
        </p:spPr>
        <p:txBody>
          <a:bodyPr rtlCol="0" anchor="ctr">
            <a:noAutofit/>
          </a:bodyPr>
          <a:lstStyle/>
          <a:p>
            <a:endParaRPr/>
          </a:p>
        </p:txBody>
      </p:sp>
      <p:sp>
        <p:nvSpPr>
          <p:cNvPr id="13" name="t13"/>
          <p:cNvSpPr txBox="1"/>
          <p:nvPr/>
        </p:nvSpPr>
        <p:spPr>
          <a:xfrm>
            <a:off x="1041400" y="1549400"/>
            <a:ext cx="431800" cy="431800"/>
          </a:xfrm>
          <a:prstGeom prst="rect">
            <a:avLst/>
          </a:prstGeom>
          <a:noFill/>
        </p:spPr>
        <p:txBody>
          <a:bodyPr wrap="square" lIns="45000" rIns="45000" rtlCol="0" anchor="ctr">
            <a:noAutofit/>
          </a:bodyPr>
          <a:lstStyle/>
          <a:p>
            <a:pPr algn="ctr"/>
            <a:r>
              <a:rPr lang="sq-AL" sz="2800" b="1" dirty="0">
                <a:solidFill>
                  <a:srgbClr val="FFFFFF"/>
                </a:solidFill>
              </a:rPr>
              <a:t>S</a:t>
            </a:r>
          </a:p>
        </p:txBody>
      </p:sp>
      <p:sp>
        <p:nvSpPr>
          <p:cNvPr id="14" name="t14"/>
          <p:cNvSpPr txBox="1"/>
          <p:nvPr/>
        </p:nvSpPr>
        <p:spPr>
          <a:xfrm>
            <a:off x="1574800" y="1549400"/>
            <a:ext cx="4368800" cy="431800"/>
          </a:xfrm>
          <a:prstGeom prst="rect">
            <a:avLst/>
          </a:prstGeom>
          <a:noFill/>
        </p:spPr>
        <p:txBody>
          <a:bodyPr wrap="square" lIns="45000" rIns="45000" rtlCol="0" anchor="ctr">
            <a:noAutofit/>
          </a:bodyPr>
          <a:lstStyle/>
          <a:p>
            <a:pPr algn="l"/>
            <a:r>
              <a:rPr lang="sq-AL" sz="2400" b="1" dirty="0">
                <a:solidFill>
                  <a:srgbClr val="007A33"/>
                </a:solidFill>
              </a:rPr>
              <a:t>Pikat e forta</a:t>
            </a:r>
          </a:p>
        </p:txBody>
      </p:sp>
      <p:sp>
        <p:nvSpPr>
          <p:cNvPr id="15" name="t15"/>
          <p:cNvSpPr txBox="1"/>
          <p:nvPr/>
        </p:nvSpPr>
        <p:spPr>
          <a:xfrm>
            <a:off x="1016000" y="2057400"/>
            <a:ext cx="4978400" cy="1574800"/>
          </a:xfrm>
          <a:prstGeom prst="rect">
            <a:avLst/>
          </a:prstGeom>
          <a:noFill/>
        </p:spPr>
        <p:txBody>
          <a:bodyPr wrap="square" lIns="45000" rIns="45000" rtlCol="0" anchor="t">
            <a:normAutofit/>
          </a:bodyPr>
          <a:lstStyle/>
          <a:p>
            <a:pPr marL="160000" indent="-160000">
              <a:buFont typeface="Arial"/>
              <a:buChar char="•"/>
            </a:pPr>
            <a:r>
              <a:rPr lang="sq-AL" sz="2000" dirty="0">
                <a:solidFill>
                  <a:srgbClr val="1D1D1B"/>
                </a:solidFill>
              </a:rPr>
              <a:t>Shërbim i pranishëm në qytet dhe fshatra</a:t>
            </a:r>
          </a:p>
          <a:p>
            <a:pPr marL="160000" indent="-160000">
              <a:buFont typeface="Arial"/>
              <a:buChar char="•"/>
            </a:pPr>
            <a:r>
              <a:rPr lang="sq-AL" sz="2000" dirty="0">
                <a:solidFill>
                  <a:srgbClr val="1D1D1B"/>
                </a:solidFill>
              </a:rPr>
              <a:t>Frekuentim shumë i lartë i të regjistruarve</a:t>
            </a:r>
          </a:p>
          <a:p>
            <a:pPr marL="160000" indent="-160000">
              <a:buFont typeface="Arial"/>
              <a:buChar char="•"/>
            </a:pPr>
            <a:r>
              <a:rPr lang="sq-AL" sz="2000" dirty="0">
                <a:solidFill>
                  <a:srgbClr val="1D1D1B"/>
                </a:solidFill>
              </a:rPr>
              <a:t>Bord e këshill prindërish në kopshtet urbane</a:t>
            </a:r>
          </a:p>
        </p:txBody>
      </p:sp>
      <p:sp>
        <p:nvSpPr>
          <p:cNvPr id="16" name="s16"/>
          <p:cNvSpPr/>
          <p:nvPr/>
        </p:nvSpPr>
        <p:spPr>
          <a:xfrm>
            <a:off x="6223000" y="1397000"/>
            <a:ext cx="5257800" cy="2311400"/>
          </a:xfrm>
          <a:prstGeom prst="roundRect">
            <a:avLst>
              <a:gd name="adj" fmla="val 6000"/>
            </a:avLst>
          </a:prstGeom>
          <a:solidFill>
            <a:srgbClr val="EAF6EA"/>
          </a:solidFill>
          <a:ln>
            <a:noFill/>
          </a:ln>
        </p:spPr>
        <p:txBody>
          <a:bodyPr rtlCol="0" anchor="ctr">
            <a:noAutofit/>
          </a:bodyPr>
          <a:lstStyle/>
          <a:p>
            <a:endParaRPr/>
          </a:p>
        </p:txBody>
      </p:sp>
      <p:sp>
        <p:nvSpPr>
          <p:cNvPr id="17" name="s17"/>
          <p:cNvSpPr/>
          <p:nvPr/>
        </p:nvSpPr>
        <p:spPr>
          <a:xfrm>
            <a:off x="6223000" y="1397000"/>
            <a:ext cx="127000" cy="2311400"/>
          </a:xfrm>
          <a:prstGeom prst="rect">
            <a:avLst/>
          </a:prstGeom>
          <a:solidFill>
            <a:srgbClr val="00602A"/>
          </a:solidFill>
          <a:ln>
            <a:noFill/>
          </a:ln>
        </p:spPr>
        <p:txBody>
          <a:bodyPr rtlCol="0" anchor="ctr">
            <a:noAutofit/>
          </a:bodyPr>
          <a:lstStyle/>
          <a:p>
            <a:endParaRPr/>
          </a:p>
        </p:txBody>
      </p:sp>
      <p:sp>
        <p:nvSpPr>
          <p:cNvPr id="18" name="s18"/>
          <p:cNvSpPr/>
          <p:nvPr/>
        </p:nvSpPr>
        <p:spPr>
          <a:xfrm>
            <a:off x="6451600" y="1549400"/>
            <a:ext cx="431800" cy="431800"/>
          </a:xfrm>
          <a:prstGeom prst="roundRect">
            <a:avLst>
              <a:gd name="adj" fmla="val 18000"/>
            </a:avLst>
          </a:prstGeom>
          <a:solidFill>
            <a:srgbClr val="00602A"/>
          </a:solidFill>
          <a:ln>
            <a:noFill/>
          </a:ln>
        </p:spPr>
        <p:txBody>
          <a:bodyPr rtlCol="0" anchor="ctr">
            <a:noAutofit/>
          </a:bodyPr>
          <a:lstStyle/>
          <a:p>
            <a:endParaRPr/>
          </a:p>
        </p:txBody>
      </p:sp>
      <p:sp>
        <p:nvSpPr>
          <p:cNvPr id="19" name="t19"/>
          <p:cNvSpPr txBox="1"/>
          <p:nvPr/>
        </p:nvSpPr>
        <p:spPr>
          <a:xfrm>
            <a:off x="6451600" y="1549400"/>
            <a:ext cx="431800" cy="431800"/>
          </a:xfrm>
          <a:prstGeom prst="rect">
            <a:avLst/>
          </a:prstGeom>
          <a:noFill/>
        </p:spPr>
        <p:txBody>
          <a:bodyPr wrap="square" lIns="45000" rIns="45000" rtlCol="0" anchor="ctr">
            <a:noAutofit/>
          </a:bodyPr>
          <a:lstStyle/>
          <a:p>
            <a:pPr algn="ctr"/>
            <a:r>
              <a:rPr lang="sq-AL" sz="2800" b="1">
                <a:solidFill>
                  <a:srgbClr val="FFFFFF"/>
                </a:solidFill>
              </a:rPr>
              <a:t>ë</a:t>
            </a:r>
            <a:endParaRPr lang="sq-AL" sz="2800" b="1" dirty="0">
              <a:solidFill>
                <a:srgbClr val="FFFFFF"/>
              </a:solidFill>
            </a:endParaRPr>
          </a:p>
        </p:txBody>
      </p:sp>
      <p:sp>
        <p:nvSpPr>
          <p:cNvPr id="20" name="t20"/>
          <p:cNvSpPr txBox="1"/>
          <p:nvPr/>
        </p:nvSpPr>
        <p:spPr>
          <a:xfrm>
            <a:off x="6985000" y="1549400"/>
            <a:ext cx="4368800" cy="431800"/>
          </a:xfrm>
          <a:prstGeom prst="rect">
            <a:avLst/>
          </a:prstGeom>
          <a:noFill/>
        </p:spPr>
        <p:txBody>
          <a:bodyPr wrap="square" lIns="45000" rIns="45000" rtlCol="0" anchor="ctr">
            <a:noAutofit/>
          </a:bodyPr>
          <a:lstStyle/>
          <a:p>
            <a:pPr algn="l"/>
            <a:r>
              <a:rPr lang="sq-AL" sz="2400" b="1" dirty="0">
                <a:solidFill>
                  <a:srgbClr val="00602A"/>
                </a:solidFill>
              </a:rPr>
              <a:t>Dobësitë</a:t>
            </a:r>
          </a:p>
        </p:txBody>
      </p:sp>
      <p:sp>
        <p:nvSpPr>
          <p:cNvPr id="21" name="t21"/>
          <p:cNvSpPr txBox="1"/>
          <p:nvPr/>
        </p:nvSpPr>
        <p:spPr>
          <a:xfrm>
            <a:off x="6426200" y="2057400"/>
            <a:ext cx="4978400" cy="1574800"/>
          </a:xfrm>
          <a:prstGeom prst="rect">
            <a:avLst/>
          </a:prstGeom>
          <a:noFill/>
        </p:spPr>
        <p:txBody>
          <a:bodyPr wrap="square" lIns="45000" rIns="45000" rtlCol="0" anchor="t">
            <a:normAutofit/>
          </a:bodyPr>
          <a:lstStyle/>
          <a:p>
            <a:pPr marL="160000" indent="-160000">
              <a:buFont typeface="Arial"/>
              <a:buChar char="•"/>
            </a:pPr>
            <a:r>
              <a:rPr lang="sq-AL" sz="2000" dirty="0">
                <a:solidFill>
                  <a:srgbClr val="1D1D1B"/>
                </a:solidFill>
              </a:rPr>
              <a:t>Mjete didaktike të pamjaftueshme kudo</a:t>
            </a:r>
          </a:p>
          <a:p>
            <a:pPr marL="160000" indent="-160000">
              <a:buFont typeface="Arial"/>
              <a:buChar char="•"/>
            </a:pPr>
            <a:r>
              <a:rPr lang="sq-AL" sz="2000" dirty="0">
                <a:solidFill>
                  <a:srgbClr val="1D1D1B"/>
                </a:solidFill>
              </a:rPr>
              <a:t>Siguri jo e plotë; mungojnë tualete/materiale PAK</a:t>
            </a:r>
          </a:p>
          <a:p>
            <a:pPr marL="160000" indent="-160000">
              <a:buFont typeface="Arial"/>
              <a:buChar char="•"/>
            </a:pPr>
            <a:r>
              <a:rPr lang="sq-AL" sz="2000" dirty="0">
                <a:solidFill>
                  <a:srgbClr val="1D1D1B"/>
                </a:solidFill>
              </a:rPr>
              <a:t>Komisionet e sigurisë të pangritura</a:t>
            </a:r>
          </a:p>
        </p:txBody>
      </p:sp>
      <p:sp>
        <p:nvSpPr>
          <p:cNvPr id="22" name="s22"/>
          <p:cNvSpPr/>
          <p:nvPr/>
        </p:nvSpPr>
        <p:spPr>
          <a:xfrm>
            <a:off x="812800" y="3860800"/>
            <a:ext cx="5257800" cy="2311400"/>
          </a:xfrm>
          <a:prstGeom prst="roundRect">
            <a:avLst>
              <a:gd name="adj" fmla="val 6000"/>
            </a:avLst>
          </a:prstGeom>
          <a:solidFill>
            <a:srgbClr val="EAF6EA"/>
          </a:solidFill>
          <a:ln>
            <a:noFill/>
          </a:ln>
        </p:spPr>
        <p:txBody>
          <a:bodyPr rtlCol="0" anchor="ctr">
            <a:noAutofit/>
          </a:bodyPr>
          <a:lstStyle/>
          <a:p>
            <a:endParaRPr/>
          </a:p>
        </p:txBody>
      </p:sp>
      <p:sp>
        <p:nvSpPr>
          <p:cNvPr id="23" name="s23"/>
          <p:cNvSpPr/>
          <p:nvPr/>
        </p:nvSpPr>
        <p:spPr>
          <a:xfrm>
            <a:off x="812800" y="3860800"/>
            <a:ext cx="127000" cy="2311400"/>
          </a:xfrm>
          <a:prstGeom prst="rect">
            <a:avLst/>
          </a:prstGeom>
          <a:solidFill>
            <a:srgbClr val="46B04A"/>
          </a:solidFill>
          <a:ln>
            <a:noFill/>
          </a:ln>
        </p:spPr>
        <p:txBody>
          <a:bodyPr rtlCol="0" anchor="ctr">
            <a:noAutofit/>
          </a:bodyPr>
          <a:lstStyle/>
          <a:p>
            <a:endParaRPr/>
          </a:p>
        </p:txBody>
      </p:sp>
      <p:sp>
        <p:nvSpPr>
          <p:cNvPr id="24" name="s24"/>
          <p:cNvSpPr/>
          <p:nvPr/>
        </p:nvSpPr>
        <p:spPr>
          <a:xfrm>
            <a:off x="1041400" y="4013200"/>
            <a:ext cx="431800" cy="431800"/>
          </a:xfrm>
          <a:prstGeom prst="roundRect">
            <a:avLst>
              <a:gd name="adj" fmla="val 18000"/>
            </a:avLst>
          </a:prstGeom>
          <a:solidFill>
            <a:srgbClr val="46B04A"/>
          </a:solidFill>
          <a:ln>
            <a:noFill/>
          </a:ln>
        </p:spPr>
        <p:txBody>
          <a:bodyPr rtlCol="0" anchor="ctr">
            <a:noAutofit/>
          </a:bodyPr>
          <a:lstStyle/>
          <a:p>
            <a:endParaRPr/>
          </a:p>
        </p:txBody>
      </p:sp>
      <p:sp>
        <p:nvSpPr>
          <p:cNvPr id="25" name="t25"/>
          <p:cNvSpPr txBox="1"/>
          <p:nvPr/>
        </p:nvSpPr>
        <p:spPr>
          <a:xfrm>
            <a:off x="1041400" y="4013200"/>
            <a:ext cx="431800" cy="431800"/>
          </a:xfrm>
          <a:prstGeom prst="rect">
            <a:avLst/>
          </a:prstGeom>
          <a:noFill/>
        </p:spPr>
        <p:txBody>
          <a:bodyPr wrap="square" lIns="45000" rIns="45000" rtlCol="0" anchor="ctr">
            <a:noAutofit/>
          </a:bodyPr>
          <a:lstStyle/>
          <a:p>
            <a:pPr algn="ctr"/>
            <a:r>
              <a:rPr lang="sq-AL" sz="2800" b="1" dirty="0">
                <a:solidFill>
                  <a:srgbClr val="FFFFFF"/>
                </a:solidFill>
              </a:rPr>
              <a:t>O</a:t>
            </a:r>
          </a:p>
        </p:txBody>
      </p:sp>
      <p:sp>
        <p:nvSpPr>
          <p:cNvPr id="26" name="t26"/>
          <p:cNvSpPr txBox="1"/>
          <p:nvPr/>
        </p:nvSpPr>
        <p:spPr>
          <a:xfrm>
            <a:off x="1574800" y="4013200"/>
            <a:ext cx="4368800" cy="431800"/>
          </a:xfrm>
          <a:prstGeom prst="rect">
            <a:avLst/>
          </a:prstGeom>
          <a:noFill/>
        </p:spPr>
        <p:txBody>
          <a:bodyPr wrap="square" lIns="45000" rIns="45000" rtlCol="0" anchor="ctr">
            <a:noAutofit/>
          </a:bodyPr>
          <a:lstStyle/>
          <a:p>
            <a:pPr algn="l"/>
            <a:r>
              <a:rPr lang="sq-AL" sz="2400" b="1" dirty="0">
                <a:solidFill>
                  <a:srgbClr val="46B04A"/>
                </a:solidFill>
              </a:rPr>
              <a:t>Mundësitë</a:t>
            </a:r>
          </a:p>
        </p:txBody>
      </p:sp>
      <p:sp>
        <p:nvSpPr>
          <p:cNvPr id="27" name="t27"/>
          <p:cNvSpPr txBox="1"/>
          <p:nvPr/>
        </p:nvSpPr>
        <p:spPr>
          <a:xfrm>
            <a:off x="1016000" y="4521200"/>
            <a:ext cx="4978400" cy="1574800"/>
          </a:xfrm>
          <a:prstGeom prst="rect">
            <a:avLst/>
          </a:prstGeom>
          <a:noFill/>
        </p:spPr>
        <p:txBody>
          <a:bodyPr wrap="square" lIns="45000" rIns="45000" rtlCol="0" anchor="t">
            <a:normAutofit/>
          </a:bodyPr>
          <a:lstStyle/>
          <a:p>
            <a:pPr marL="160000" indent="-160000">
              <a:buFont typeface="Arial"/>
              <a:buChar char="•"/>
            </a:pPr>
            <a:r>
              <a:rPr lang="sq-AL" sz="2000" dirty="0">
                <a:solidFill>
                  <a:srgbClr val="1D1D1B"/>
                </a:solidFill>
              </a:rPr>
              <a:t>PBA për materiale, siguri e higjienë</a:t>
            </a:r>
          </a:p>
          <a:p>
            <a:pPr marL="160000" indent="-160000">
              <a:buFont typeface="Arial"/>
              <a:buChar char="•"/>
            </a:pPr>
            <a:r>
              <a:rPr lang="sq-AL" sz="2000" dirty="0">
                <a:solidFill>
                  <a:srgbClr val="1D1D1B"/>
                </a:solidFill>
              </a:rPr>
              <a:t>Paketë minimale didaktike e standardizuar</a:t>
            </a:r>
          </a:p>
          <a:p>
            <a:pPr marL="160000" indent="-160000">
              <a:buFont typeface="Arial"/>
              <a:buChar char="•"/>
            </a:pPr>
            <a:r>
              <a:rPr lang="sq-AL" sz="2000" dirty="0">
                <a:solidFill>
                  <a:srgbClr val="1D1D1B"/>
                </a:solidFill>
              </a:rPr>
              <a:t>Digjitalizimi i të dhënave për planifikim</a:t>
            </a:r>
          </a:p>
        </p:txBody>
      </p:sp>
      <p:sp>
        <p:nvSpPr>
          <p:cNvPr id="28" name="s28"/>
          <p:cNvSpPr/>
          <p:nvPr/>
        </p:nvSpPr>
        <p:spPr>
          <a:xfrm>
            <a:off x="6223000" y="3860800"/>
            <a:ext cx="5257800" cy="2311400"/>
          </a:xfrm>
          <a:prstGeom prst="roundRect">
            <a:avLst>
              <a:gd name="adj" fmla="val 6000"/>
            </a:avLst>
          </a:prstGeom>
          <a:solidFill>
            <a:srgbClr val="EAF6EA"/>
          </a:solidFill>
          <a:ln>
            <a:noFill/>
          </a:ln>
        </p:spPr>
        <p:txBody>
          <a:bodyPr rtlCol="0" anchor="ctr">
            <a:noAutofit/>
          </a:bodyPr>
          <a:lstStyle/>
          <a:p>
            <a:endParaRPr/>
          </a:p>
        </p:txBody>
      </p:sp>
      <p:sp>
        <p:nvSpPr>
          <p:cNvPr id="29" name="s29"/>
          <p:cNvSpPr/>
          <p:nvPr/>
        </p:nvSpPr>
        <p:spPr>
          <a:xfrm>
            <a:off x="6223000" y="3860800"/>
            <a:ext cx="127000" cy="2311400"/>
          </a:xfrm>
          <a:prstGeom prst="rect">
            <a:avLst/>
          </a:prstGeom>
          <a:solidFill>
            <a:srgbClr val="1D1D1B"/>
          </a:solidFill>
          <a:ln>
            <a:noFill/>
          </a:ln>
        </p:spPr>
        <p:txBody>
          <a:bodyPr rtlCol="0" anchor="ctr">
            <a:noAutofit/>
          </a:bodyPr>
          <a:lstStyle/>
          <a:p>
            <a:endParaRPr/>
          </a:p>
        </p:txBody>
      </p:sp>
      <p:sp>
        <p:nvSpPr>
          <p:cNvPr id="30" name="s30"/>
          <p:cNvSpPr/>
          <p:nvPr/>
        </p:nvSpPr>
        <p:spPr>
          <a:xfrm>
            <a:off x="6451600" y="4013200"/>
            <a:ext cx="431800" cy="431800"/>
          </a:xfrm>
          <a:prstGeom prst="roundRect">
            <a:avLst>
              <a:gd name="adj" fmla="val 18000"/>
            </a:avLst>
          </a:prstGeom>
          <a:solidFill>
            <a:srgbClr val="1D1D1B"/>
          </a:solidFill>
          <a:ln>
            <a:noFill/>
          </a:ln>
        </p:spPr>
        <p:txBody>
          <a:bodyPr rtlCol="0" anchor="ctr">
            <a:noAutofit/>
          </a:bodyPr>
          <a:lstStyle/>
          <a:p>
            <a:endParaRPr/>
          </a:p>
        </p:txBody>
      </p:sp>
      <p:sp>
        <p:nvSpPr>
          <p:cNvPr id="31" name="t31"/>
          <p:cNvSpPr txBox="1"/>
          <p:nvPr/>
        </p:nvSpPr>
        <p:spPr>
          <a:xfrm>
            <a:off x="6451600" y="4013200"/>
            <a:ext cx="431800" cy="431800"/>
          </a:xfrm>
          <a:prstGeom prst="rect">
            <a:avLst/>
          </a:prstGeom>
          <a:noFill/>
        </p:spPr>
        <p:txBody>
          <a:bodyPr wrap="square" lIns="45000" rIns="45000" rtlCol="0" anchor="ctr">
            <a:noAutofit/>
          </a:bodyPr>
          <a:lstStyle/>
          <a:p>
            <a:pPr algn="ctr"/>
            <a:r>
              <a:rPr lang="sq-AL" sz="2800" b="1" dirty="0">
                <a:solidFill>
                  <a:srgbClr val="FFFFFF"/>
                </a:solidFill>
              </a:rPr>
              <a:t>T</a:t>
            </a:r>
          </a:p>
        </p:txBody>
      </p:sp>
      <p:sp>
        <p:nvSpPr>
          <p:cNvPr id="32" name="t32"/>
          <p:cNvSpPr txBox="1"/>
          <p:nvPr/>
        </p:nvSpPr>
        <p:spPr>
          <a:xfrm>
            <a:off x="6985000" y="4013200"/>
            <a:ext cx="4368800" cy="431800"/>
          </a:xfrm>
          <a:prstGeom prst="rect">
            <a:avLst/>
          </a:prstGeom>
          <a:noFill/>
        </p:spPr>
        <p:txBody>
          <a:bodyPr wrap="square" lIns="45000" rIns="45000" rtlCol="0" anchor="ctr">
            <a:noAutofit/>
          </a:bodyPr>
          <a:lstStyle/>
          <a:p>
            <a:pPr algn="l"/>
            <a:r>
              <a:rPr lang="sq-AL" sz="2400" b="1" dirty="0">
                <a:solidFill>
                  <a:srgbClr val="1D1D1B"/>
                </a:solidFill>
              </a:rPr>
              <a:t>Rreziqet</a:t>
            </a:r>
          </a:p>
        </p:txBody>
      </p:sp>
      <p:sp>
        <p:nvSpPr>
          <p:cNvPr id="33" name="t33"/>
          <p:cNvSpPr txBox="1"/>
          <p:nvPr/>
        </p:nvSpPr>
        <p:spPr>
          <a:xfrm>
            <a:off x="6426200" y="4521200"/>
            <a:ext cx="4978400" cy="1574800"/>
          </a:xfrm>
          <a:prstGeom prst="rect">
            <a:avLst/>
          </a:prstGeom>
          <a:noFill/>
        </p:spPr>
        <p:txBody>
          <a:bodyPr wrap="square" lIns="45000" rIns="45000" rtlCol="0" anchor="t">
            <a:normAutofit/>
          </a:bodyPr>
          <a:lstStyle/>
          <a:p>
            <a:pPr marL="160000" indent="-160000">
              <a:buFont typeface="Arial"/>
              <a:buChar char="•"/>
            </a:pPr>
            <a:r>
              <a:rPr lang="sq-AL" sz="2000" dirty="0">
                <a:solidFill>
                  <a:srgbClr val="1D1D1B"/>
                </a:solidFill>
              </a:rPr>
              <a:t>Rënia demografike dobëson grupet rurale</a:t>
            </a:r>
          </a:p>
          <a:p>
            <a:pPr marL="160000" indent="-160000">
              <a:buFont typeface="Arial"/>
              <a:buChar char="•"/>
            </a:pPr>
            <a:r>
              <a:rPr lang="sq-AL" sz="2000" dirty="0">
                <a:solidFill>
                  <a:srgbClr val="1D1D1B"/>
                </a:solidFill>
              </a:rPr>
              <a:t>Distanca dhe relievi pengojnë aksesin</a:t>
            </a:r>
          </a:p>
          <a:p>
            <a:pPr marL="160000" indent="-160000">
              <a:buFont typeface="Arial"/>
              <a:buChar char="•"/>
            </a:pPr>
            <a:r>
              <a:rPr lang="sq-AL" sz="2000" dirty="0">
                <a:solidFill>
                  <a:srgbClr val="1D1D1B"/>
                </a:solidFill>
              </a:rPr>
              <a:t>Fëmijë jashtë sistemit të paidentifikuar</a:t>
            </a:r>
          </a:p>
        </p:txBody>
      </p:sp>
      <p:pic>
        <p:nvPicPr>
          <p:cNvPr id="5" name="Picture 4">
            <a:extLst>
              <a:ext uri="{FF2B5EF4-FFF2-40B4-BE49-F238E27FC236}">
                <a16:creationId xmlns:a16="http://schemas.microsoft.com/office/drawing/2014/main" id="{C36490EA-3F46-6591-C255-01B15F32723C}"/>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1575500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Tri">
            <a:extLst>
              <a:ext uri="{FF2B5EF4-FFF2-40B4-BE49-F238E27FC236}">
                <a16:creationId xmlns:a16="http://schemas.microsoft.com/office/drawing/2014/main" id="{BB15EB2D-830B-4DD7-A6F8-52EEB1298FC2}"/>
              </a:ext>
            </a:extLst>
          </p:cNvPr>
          <p:cNvSpPr/>
          <p:nvPr/>
        </p:nvSpPr>
        <p:spPr>
          <a:xfrm rot="5400000">
            <a:off x="0" y="0"/>
            <a:ext cx="762000" cy="762000"/>
          </a:xfrm>
          <a:prstGeom prst="rtTriangle">
            <a:avLst/>
          </a:prstGeom>
          <a:solidFill>
            <a:srgbClr val="46B04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3" name="ZLime">
            <a:extLst>
              <a:ext uri="{FF2B5EF4-FFF2-40B4-BE49-F238E27FC236}">
                <a16:creationId xmlns:a16="http://schemas.microsoft.com/office/drawing/2014/main" id="{30FAF44C-C8AD-4DEC-BBD1-4EDD3648C97B}"/>
              </a:ext>
            </a:extLst>
          </p:cNvPr>
          <p:cNvSpPr/>
          <p:nvPr/>
        </p:nvSpPr>
        <p:spPr>
          <a:xfrm>
            <a:off x="0" y="6540500"/>
            <a:ext cx="12192000" cy="63500"/>
          </a:xfrm>
          <a:prstGeom prst="rect">
            <a:avLst/>
          </a:prstGeom>
          <a:solidFill>
            <a:srgbClr val="35D65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ZBand">
            <a:extLst>
              <a:ext uri="{FF2B5EF4-FFF2-40B4-BE49-F238E27FC236}">
                <a16:creationId xmlns:a16="http://schemas.microsoft.com/office/drawing/2014/main" id="{23994306-82CD-4096-A257-5C7E3F2DBA70}"/>
              </a:ext>
            </a:extLst>
          </p:cNvPr>
          <p:cNvSpPr/>
          <p:nvPr/>
        </p:nvSpPr>
        <p:spPr>
          <a:xfrm>
            <a:off x="0" y="6604000"/>
            <a:ext cx="12192000" cy="254000"/>
          </a:xfrm>
          <a:prstGeom prst="rect">
            <a:avLst/>
          </a:prstGeom>
          <a:solidFill>
            <a:srgbClr val="0060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9" name="s9"/>
          <p:cNvSpPr/>
          <p:nvPr/>
        </p:nvSpPr>
        <p:spPr>
          <a:xfrm>
            <a:off x="1016000" y="584200"/>
            <a:ext cx="330200" cy="330200"/>
          </a:xfrm>
          <a:prstGeom prst="rect">
            <a:avLst/>
          </a:prstGeom>
          <a:solidFill>
            <a:srgbClr val="35D65A"/>
          </a:solidFill>
          <a:ln>
            <a:noFill/>
          </a:ln>
        </p:spPr>
        <p:txBody>
          <a:bodyPr/>
          <a:lstStyle/>
          <a:p>
            <a:endParaRPr/>
          </a:p>
        </p:txBody>
      </p:sp>
      <p:sp>
        <p:nvSpPr>
          <p:cNvPr id="8" name="t8"/>
          <p:cNvSpPr txBox="1"/>
          <p:nvPr/>
        </p:nvSpPr>
        <p:spPr>
          <a:xfrm>
            <a:off x="1422400" y="508000"/>
            <a:ext cx="9906000" cy="660400"/>
          </a:xfrm>
          <a:prstGeom prst="rect">
            <a:avLst/>
          </a:prstGeom>
          <a:noFill/>
        </p:spPr>
        <p:txBody>
          <a:bodyPr wrap="square" lIns="45000" rIns="45000" rtlCol="0" anchor="t">
            <a:normAutofit/>
          </a:bodyPr>
          <a:lstStyle/>
          <a:p>
            <a:pPr algn="l"/>
            <a:r>
              <a:rPr lang="sq-AL" sz="3000" b="1" dirty="0">
                <a:solidFill>
                  <a:srgbClr val="00602A"/>
                </a:solidFill>
              </a:rPr>
              <a:t>ARSIMI BAZË DHE I MESËM — GJETJET</a:t>
            </a:r>
          </a:p>
        </p:txBody>
      </p:sp>
      <p:sp>
        <p:nvSpPr>
          <p:cNvPr id="10" name="s10"/>
          <p:cNvSpPr/>
          <p:nvPr/>
        </p:nvSpPr>
        <p:spPr>
          <a:xfrm>
            <a:off x="812800" y="1422400"/>
            <a:ext cx="2540000" cy="1270000"/>
          </a:xfrm>
          <a:prstGeom prst="roundRect">
            <a:avLst>
              <a:gd name="adj" fmla="val 8000"/>
            </a:avLst>
          </a:prstGeom>
          <a:solidFill>
            <a:srgbClr val="EAF6EA"/>
          </a:solidFill>
          <a:ln>
            <a:noFill/>
          </a:ln>
        </p:spPr>
        <p:txBody>
          <a:bodyPr/>
          <a:lstStyle/>
          <a:p>
            <a:endParaRPr/>
          </a:p>
        </p:txBody>
      </p:sp>
      <p:sp>
        <p:nvSpPr>
          <p:cNvPr id="11" name="t11"/>
          <p:cNvSpPr txBox="1"/>
          <p:nvPr/>
        </p:nvSpPr>
        <p:spPr>
          <a:xfrm>
            <a:off x="812800" y="1524000"/>
            <a:ext cx="2540000" cy="635000"/>
          </a:xfrm>
          <a:prstGeom prst="rect">
            <a:avLst/>
          </a:prstGeom>
          <a:noFill/>
        </p:spPr>
        <p:txBody>
          <a:bodyPr wrap="square" lIns="45000" rIns="45000" rtlCol="0" anchor="ctr">
            <a:normAutofit/>
          </a:bodyPr>
          <a:lstStyle/>
          <a:p>
            <a:pPr algn="ctr"/>
            <a:r>
              <a:rPr lang="sq-AL" sz="3000" b="1" dirty="0">
                <a:solidFill>
                  <a:srgbClr val="007A33"/>
                </a:solidFill>
              </a:rPr>
              <a:t>≈35</a:t>
            </a:r>
          </a:p>
        </p:txBody>
      </p:sp>
      <p:sp>
        <p:nvSpPr>
          <p:cNvPr id="12" name="t12"/>
          <p:cNvSpPr txBox="1"/>
          <p:nvPr/>
        </p:nvSpPr>
        <p:spPr>
          <a:xfrm>
            <a:off x="812800" y="2133600"/>
            <a:ext cx="2540000" cy="508000"/>
          </a:xfrm>
          <a:prstGeom prst="rect">
            <a:avLst/>
          </a:prstGeom>
          <a:noFill/>
        </p:spPr>
        <p:txBody>
          <a:bodyPr wrap="square" lIns="45000" rIns="45000" rtlCol="0" anchor="ctr">
            <a:noAutofit/>
          </a:bodyPr>
          <a:lstStyle/>
          <a:p>
            <a:pPr algn="ctr"/>
            <a:r>
              <a:rPr lang="sq-AL" dirty="0">
                <a:solidFill>
                  <a:srgbClr val="1D1D1B"/>
                </a:solidFill>
              </a:rPr>
              <a:t>Institucione / shërbime arsimore</a:t>
            </a:r>
          </a:p>
        </p:txBody>
      </p:sp>
      <p:sp>
        <p:nvSpPr>
          <p:cNvPr id="20" name="s20"/>
          <p:cNvSpPr/>
          <p:nvPr/>
        </p:nvSpPr>
        <p:spPr>
          <a:xfrm>
            <a:off x="3530600" y="1422400"/>
            <a:ext cx="2540000" cy="1270000"/>
          </a:xfrm>
          <a:prstGeom prst="roundRect">
            <a:avLst>
              <a:gd name="adj" fmla="val 8000"/>
            </a:avLst>
          </a:prstGeom>
          <a:solidFill>
            <a:srgbClr val="EAF6EA"/>
          </a:solidFill>
          <a:ln>
            <a:noFill/>
          </a:ln>
        </p:spPr>
        <p:txBody>
          <a:bodyPr/>
          <a:lstStyle/>
          <a:p>
            <a:endParaRPr/>
          </a:p>
        </p:txBody>
      </p:sp>
      <p:sp>
        <p:nvSpPr>
          <p:cNvPr id="21" name="t21"/>
          <p:cNvSpPr txBox="1"/>
          <p:nvPr/>
        </p:nvSpPr>
        <p:spPr>
          <a:xfrm>
            <a:off x="3530600" y="1524000"/>
            <a:ext cx="2540000" cy="635000"/>
          </a:xfrm>
          <a:prstGeom prst="rect">
            <a:avLst/>
          </a:prstGeom>
          <a:noFill/>
        </p:spPr>
        <p:txBody>
          <a:bodyPr wrap="square" lIns="45000" rIns="45000" rtlCol="0" anchor="ctr">
            <a:normAutofit/>
          </a:bodyPr>
          <a:lstStyle/>
          <a:p>
            <a:pPr algn="ctr"/>
            <a:r>
              <a:rPr lang="sq-AL" sz="3000" b="1" dirty="0">
                <a:solidFill>
                  <a:srgbClr val="2E8B3D"/>
                </a:solidFill>
              </a:rPr>
              <a:t>81</a:t>
            </a:r>
          </a:p>
        </p:txBody>
      </p:sp>
      <p:sp>
        <p:nvSpPr>
          <p:cNvPr id="22" name="t22"/>
          <p:cNvSpPr txBox="1"/>
          <p:nvPr/>
        </p:nvSpPr>
        <p:spPr>
          <a:xfrm>
            <a:off x="3530600" y="2133600"/>
            <a:ext cx="2540000" cy="508000"/>
          </a:xfrm>
          <a:prstGeom prst="rect">
            <a:avLst/>
          </a:prstGeom>
          <a:noFill/>
        </p:spPr>
        <p:txBody>
          <a:bodyPr wrap="square" lIns="45000" rIns="45000" rtlCol="0" anchor="ctr">
            <a:noAutofit/>
          </a:bodyPr>
          <a:lstStyle/>
          <a:p>
            <a:pPr algn="ctr"/>
            <a:r>
              <a:rPr lang="sq-AL" dirty="0">
                <a:solidFill>
                  <a:srgbClr val="1D1D1B"/>
                </a:solidFill>
              </a:rPr>
              <a:t>Nxënës që përdorin transport</a:t>
            </a:r>
          </a:p>
        </p:txBody>
      </p:sp>
      <p:sp>
        <p:nvSpPr>
          <p:cNvPr id="30" name="s30"/>
          <p:cNvSpPr/>
          <p:nvPr/>
        </p:nvSpPr>
        <p:spPr>
          <a:xfrm>
            <a:off x="6248400" y="1422400"/>
            <a:ext cx="2540000" cy="1270000"/>
          </a:xfrm>
          <a:prstGeom prst="roundRect">
            <a:avLst>
              <a:gd name="adj" fmla="val 8000"/>
            </a:avLst>
          </a:prstGeom>
          <a:solidFill>
            <a:srgbClr val="EAF6EA"/>
          </a:solidFill>
          <a:ln>
            <a:noFill/>
          </a:ln>
        </p:spPr>
        <p:txBody>
          <a:bodyPr/>
          <a:lstStyle/>
          <a:p>
            <a:endParaRPr/>
          </a:p>
        </p:txBody>
      </p:sp>
      <p:sp>
        <p:nvSpPr>
          <p:cNvPr id="31" name="t31"/>
          <p:cNvSpPr txBox="1"/>
          <p:nvPr/>
        </p:nvSpPr>
        <p:spPr>
          <a:xfrm>
            <a:off x="6248400" y="1524000"/>
            <a:ext cx="2540000" cy="635000"/>
          </a:xfrm>
          <a:prstGeom prst="rect">
            <a:avLst/>
          </a:prstGeom>
          <a:noFill/>
        </p:spPr>
        <p:txBody>
          <a:bodyPr wrap="square" lIns="45000" rIns="45000" rtlCol="0" anchor="ctr">
            <a:normAutofit/>
          </a:bodyPr>
          <a:lstStyle/>
          <a:p>
            <a:pPr algn="ctr"/>
            <a:r>
              <a:rPr lang="sq-AL" sz="3000" b="1" dirty="0">
                <a:solidFill>
                  <a:srgbClr val="46B04A"/>
                </a:solidFill>
              </a:rPr>
              <a:t>13</a:t>
            </a:r>
          </a:p>
        </p:txBody>
      </p:sp>
      <p:sp>
        <p:nvSpPr>
          <p:cNvPr id="32" name="t32"/>
          <p:cNvSpPr txBox="1"/>
          <p:nvPr/>
        </p:nvSpPr>
        <p:spPr>
          <a:xfrm>
            <a:off x="6248400" y="2133600"/>
            <a:ext cx="2540000" cy="508000"/>
          </a:xfrm>
          <a:prstGeom prst="rect">
            <a:avLst/>
          </a:prstGeom>
          <a:noFill/>
        </p:spPr>
        <p:txBody>
          <a:bodyPr wrap="square" lIns="45000" rIns="45000" rtlCol="0" anchor="ctr">
            <a:normAutofit/>
          </a:bodyPr>
          <a:lstStyle/>
          <a:p>
            <a:pPr algn="ctr"/>
            <a:r>
              <a:rPr lang="sq-AL" dirty="0">
                <a:solidFill>
                  <a:srgbClr val="1D1D1B"/>
                </a:solidFill>
              </a:rPr>
              <a:t>Bursa të raportuara</a:t>
            </a:r>
          </a:p>
        </p:txBody>
      </p:sp>
      <p:sp>
        <p:nvSpPr>
          <p:cNvPr id="40" name="s40"/>
          <p:cNvSpPr/>
          <p:nvPr/>
        </p:nvSpPr>
        <p:spPr>
          <a:xfrm>
            <a:off x="8966200" y="1422400"/>
            <a:ext cx="2540000" cy="1270000"/>
          </a:xfrm>
          <a:prstGeom prst="roundRect">
            <a:avLst>
              <a:gd name="adj" fmla="val 8000"/>
            </a:avLst>
          </a:prstGeom>
          <a:solidFill>
            <a:srgbClr val="EAF6EA"/>
          </a:solidFill>
          <a:ln>
            <a:noFill/>
          </a:ln>
        </p:spPr>
        <p:txBody>
          <a:bodyPr/>
          <a:lstStyle/>
          <a:p>
            <a:endParaRPr/>
          </a:p>
        </p:txBody>
      </p:sp>
      <p:sp>
        <p:nvSpPr>
          <p:cNvPr id="41" name="t41"/>
          <p:cNvSpPr txBox="1"/>
          <p:nvPr/>
        </p:nvSpPr>
        <p:spPr>
          <a:xfrm>
            <a:off x="8966200" y="1524000"/>
            <a:ext cx="2540000" cy="635000"/>
          </a:xfrm>
          <a:prstGeom prst="rect">
            <a:avLst/>
          </a:prstGeom>
          <a:noFill/>
        </p:spPr>
        <p:txBody>
          <a:bodyPr wrap="square" lIns="45000" rIns="45000" rtlCol="0" anchor="ctr">
            <a:normAutofit/>
          </a:bodyPr>
          <a:lstStyle/>
          <a:p>
            <a:pPr algn="ctr"/>
            <a:r>
              <a:rPr lang="sq-AL" sz="3000" b="1" dirty="0">
                <a:solidFill>
                  <a:srgbClr val="2E8B3D"/>
                </a:solidFill>
              </a:rPr>
              <a:t>13</a:t>
            </a:r>
          </a:p>
        </p:txBody>
      </p:sp>
      <p:sp>
        <p:nvSpPr>
          <p:cNvPr id="42" name="t42"/>
          <p:cNvSpPr txBox="1"/>
          <p:nvPr/>
        </p:nvSpPr>
        <p:spPr>
          <a:xfrm>
            <a:off x="8966200" y="2133600"/>
            <a:ext cx="2540000" cy="508000"/>
          </a:xfrm>
          <a:prstGeom prst="rect">
            <a:avLst/>
          </a:prstGeom>
          <a:noFill/>
        </p:spPr>
        <p:txBody>
          <a:bodyPr wrap="square" lIns="45000" rIns="45000" rtlCol="0" anchor="ctr">
            <a:normAutofit/>
          </a:bodyPr>
          <a:lstStyle/>
          <a:p>
            <a:pPr algn="ctr"/>
            <a:r>
              <a:rPr lang="sq-AL" dirty="0">
                <a:solidFill>
                  <a:srgbClr val="1D1D1B"/>
                </a:solidFill>
              </a:rPr>
              <a:t>Përfitues të konviktit</a:t>
            </a:r>
          </a:p>
        </p:txBody>
      </p:sp>
      <p:sp>
        <p:nvSpPr>
          <p:cNvPr id="50" name="s50"/>
          <p:cNvSpPr/>
          <p:nvPr/>
        </p:nvSpPr>
        <p:spPr>
          <a:xfrm>
            <a:off x="812800" y="2946400"/>
            <a:ext cx="5080000" cy="3378200"/>
          </a:xfrm>
          <a:prstGeom prst="roundRect">
            <a:avLst>
              <a:gd name="adj" fmla="val 5000"/>
            </a:avLst>
          </a:prstGeom>
          <a:solidFill>
            <a:srgbClr val="EAF6EA"/>
          </a:solidFill>
          <a:ln>
            <a:noFill/>
          </a:ln>
        </p:spPr>
        <p:txBody>
          <a:bodyPr/>
          <a:lstStyle/>
          <a:p>
            <a:endParaRPr/>
          </a:p>
        </p:txBody>
      </p:sp>
      <p:sp>
        <p:nvSpPr>
          <p:cNvPr id="51" name="s51"/>
          <p:cNvSpPr/>
          <p:nvPr/>
        </p:nvSpPr>
        <p:spPr>
          <a:xfrm>
            <a:off x="812800" y="2946400"/>
            <a:ext cx="5080000" cy="508000"/>
          </a:xfrm>
          <a:prstGeom prst="roundRect">
            <a:avLst>
              <a:gd name="adj" fmla="val 25000"/>
            </a:avLst>
          </a:prstGeom>
          <a:solidFill>
            <a:srgbClr val="007A33"/>
          </a:solidFill>
          <a:ln>
            <a:noFill/>
          </a:ln>
        </p:spPr>
        <p:txBody>
          <a:bodyPr/>
          <a:lstStyle/>
          <a:p>
            <a:endParaRPr/>
          </a:p>
        </p:txBody>
      </p:sp>
      <p:sp>
        <p:nvSpPr>
          <p:cNvPr id="52" name="t52"/>
          <p:cNvSpPr txBox="1"/>
          <p:nvPr/>
        </p:nvSpPr>
        <p:spPr>
          <a:xfrm>
            <a:off x="812800" y="2997200"/>
            <a:ext cx="5080000" cy="431800"/>
          </a:xfrm>
          <a:prstGeom prst="rect">
            <a:avLst/>
          </a:prstGeom>
          <a:noFill/>
        </p:spPr>
        <p:txBody>
          <a:bodyPr wrap="square" lIns="45000" rIns="45000" rtlCol="0" anchor="ctr">
            <a:normAutofit/>
          </a:bodyPr>
          <a:lstStyle/>
          <a:p>
            <a:pPr algn="ctr"/>
            <a:r>
              <a:rPr lang="sq-AL" sz="1600" b="1" dirty="0">
                <a:solidFill>
                  <a:srgbClr val="FFFFFF"/>
                </a:solidFill>
              </a:rPr>
              <a:t>RRJETI DHE STRUKTURA</a:t>
            </a:r>
          </a:p>
        </p:txBody>
      </p:sp>
      <p:sp>
        <p:nvSpPr>
          <p:cNvPr id="53" name="t53"/>
          <p:cNvSpPr txBox="1"/>
          <p:nvPr/>
        </p:nvSpPr>
        <p:spPr>
          <a:xfrm>
            <a:off x="1016000" y="3581400"/>
            <a:ext cx="4673600" cy="2641600"/>
          </a:xfrm>
          <a:prstGeom prst="rect">
            <a:avLst/>
          </a:prstGeom>
          <a:noFill/>
        </p:spPr>
        <p:txBody>
          <a:bodyPr wrap="square" lIns="45000" rIns="45000" rtlCol="0" anchor="t">
            <a:normAutofit/>
          </a:bodyPr>
          <a:lstStyle/>
          <a:p>
            <a:pPr marL="160000" indent="-160000">
              <a:buFont typeface="Arial"/>
              <a:buChar char="•"/>
            </a:pPr>
            <a:r>
              <a:rPr lang="sq-AL" sz="2000" dirty="0">
                <a:solidFill>
                  <a:srgbClr val="1D1D1B"/>
                </a:solidFill>
              </a:rPr>
              <a:t>34 shkolla të arsimit bazë dhe 1 shkollë e mesme</a:t>
            </a:r>
          </a:p>
          <a:p>
            <a:pPr marL="160000" indent="-160000">
              <a:buFont typeface="Arial"/>
              <a:buChar char="•"/>
            </a:pPr>
            <a:r>
              <a:rPr lang="sq-AL" sz="2000" dirty="0">
                <a:solidFill>
                  <a:srgbClr val="1D1D1B"/>
                </a:solidFill>
              </a:rPr>
              <a:t>Gjimnazi “Riza Aranitasi” — kohë e plotë dhe e pjesshme</a:t>
            </a:r>
          </a:p>
          <a:p>
            <a:pPr marL="160000" indent="-160000">
              <a:buFont typeface="Arial"/>
              <a:buChar char="•"/>
            </a:pPr>
            <a:r>
              <a:rPr lang="sq-AL" sz="2000" dirty="0">
                <a:solidFill>
                  <a:srgbClr val="1D1D1B"/>
                </a:solidFill>
              </a:rPr>
              <a:t>Konvikti mbështet nxënësit nga zonat e largëta</a:t>
            </a:r>
          </a:p>
          <a:p>
            <a:pPr marL="160000" indent="-160000">
              <a:buFont typeface="Arial"/>
              <a:buChar char="•"/>
            </a:pPr>
            <a:r>
              <a:rPr lang="sq-AL" sz="2000" dirty="0">
                <a:solidFill>
                  <a:srgbClr val="1D1D1B"/>
                </a:solidFill>
              </a:rPr>
              <a:t>Dallim i qartë qytet–fshat në kushte dhe staf</a:t>
            </a:r>
          </a:p>
        </p:txBody>
      </p:sp>
      <p:sp>
        <p:nvSpPr>
          <p:cNvPr id="60" name="s60"/>
          <p:cNvSpPr/>
          <p:nvPr/>
        </p:nvSpPr>
        <p:spPr>
          <a:xfrm>
            <a:off x="6299200" y="2946400"/>
            <a:ext cx="5080000" cy="3378200"/>
          </a:xfrm>
          <a:prstGeom prst="roundRect">
            <a:avLst>
              <a:gd name="adj" fmla="val 5000"/>
            </a:avLst>
          </a:prstGeom>
          <a:solidFill>
            <a:srgbClr val="EAF6EA"/>
          </a:solidFill>
          <a:ln>
            <a:noFill/>
          </a:ln>
        </p:spPr>
        <p:txBody>
          <a:bodyPr/>
          <a:lstStyle/>
          <a:p>
            <a:endParaRPr/>
          </a:p>
        </p:txBody>
      </p:sp>
      <p:sp>
        <p:nvSpPr>
          <p:cNvPr id="61" name="s61"/>
          <p:cNvSpPr/>
          <p:nvPr/>
        </p:nvSpPr>
        <p:spPr>
          <a:xfrm>
            <a:off x="6299200" y="2946400"/>
            <a:ext cx="5080000" cy="508000"/>
          </a:xfrm>
          <a:prstGeom prst="roundRect">
            <a:avLst>
              <a:gd name="adj" fmla="val 25000"/>
            </a:avLst>
          </a:prstGeom>
          <a:solidFill>
            <a:srgbClr val="00602A"/>
          </a:solidFill>
          <a:ln>
            <a:noFill/>
          </a:ln>
        </p:spPr>
        <p:txBody>
          <a:bodyPr/>
          <a:lstStyle/>
          <a:p>
            <a:endParaRPr/>
          </a:p>
        </p:txBody>
      </p:sp>
      <p:sp>
        <p:nvSpPr>
          <p:cNvPr id="62" name="t62"/>
          <p:cNvSpPr txBox="1"/>
          <p:nvPr/>
        </p:nvSpPr>
        <p:spPr>
          <a:xfrm>
            <a:off x="6299200" y="2997200"/>
            <a:ext cx="5080000" cy="431800"/>
          </a:xfrm>
          <a:prstGeom prst="rect">
            <a:avLst/>
          </a:prstGeom>
          <a:noFill/>
        </p:spPr>
        <p:txBody>
          <a:bodyPr wrap="square" lIns="45000" rIns="45000" rtlCol="0" anchor="ctr">
            <a:normAutofit/>
          </a:bodyPr>
          <a:lstStyle/>
          <a:p>
            <a:pPr algn="ctr"/>
            <a:r>
              <a:rPr lang="sq-AL" sz="1600" b="1" dirty="0">
                <a:solidFill>
                  <a:srgbClr val="FFFFFF"/>
                </a:solidFill>
              </a:rPr>
              <a:t>PROBLEMATIKAT KRYESORE</a:t>
            </a:r>
          </a:p>
        </p:txBody>
      </p:sp>
      <p:sp>
        <p:nvSpPr>
          <p:cNvPr id="63" name="t63"/>
          <p:cNvSpPr txBox="1"/>
          <p:nvPr/>
        </p:nvSpPr>
        <p:spPr>
          <a:xfrm>
            <a:off x="6502400" y="3581400"/>
            <a:ext cx="4673600" cy="2641600"/>
          </a:xfrm>
          <a:prstGeom prst="rect">
            <a:avLst/>
          </a:prstGeom>
          <a:noFill/>
        </p:spPr>
        <p:txBody>
          <a:bodyPr wrap="square" lIns="45000" rIns="45000" rtlCol="0" anchor="t">
            <a:normAutofit/>
          </a:bodyPr>
          <a:lstStyle/>
          <a:p>
            <a:pPr marL="160000" indent="-160000">
              <a:buFont typeface="Arial"/>
              <a:buChar char="•"/>
            </a:pPr>
            <a:r>
              <a:rPr lang="sq-AL" sz="2000" dirty="0">
                <a:solidFill>
                  <a:srgbClr val="1D1D1B"/>
                </a:solidFill>
              </a:rPr>
              <a:t>Rurale: tualete, rrethim, kamera, dalje emergjence, ndriçim</a:t>
            </a:r>
          </a:p>
          <a:p>
            <a:pPr marL="160000" indent="-160000">
              <a:buFont typeface="Arial"/>
              <a:buChar char="•"/>
            </a:pPr>
            <a:r>
              <a:rPr lang="sq-AL" sz="2000" dirty="0">
                <a:solidFill>
                  <a:srgbClr val="1D1D1B"/>
                </a:solidFill>
              </a:rPr>
              <a:t>Internet dhe TIK i kufizuar në fshat</a:t>
            </a:r>
          </a:p>
          <a:p>
            <a:pPr marL="160000" indent="-160000">
              <a:buFont typeface="Arial"/>
              <a:buChar char="•"/>
            </a:pPr>
            <a:r>
              <a:rPr lang="sq-AL" sz="2000" dirty="0">
                <a:solidFill>
                  <a:srgbClr val="1D1D1B"/>
                </a:solidFill>
              </a:rPr>
              <a:t>Shkollat kryesore: siguri, TIK dhe mirëmbajtje</a:t>
            </a:r>
          </a:p>
          <a:p>
            <a:pPr marL="160000" indent="-160000">
              <a:buFont typeface="Arial"/>
              <a:buChar char="•"/>
            </a:pPr>
            <a:r>
              <a:rPr lang="sq-AL" sz="2000" dirty="0">
                <a:solidFill>
                  <a:srgbClr val="1D1D1B"/>
                </a:solidFill>
              </a:rPr>
              <a:t>Të dhënat kërkojnë rakordim vjetor</a:t>
            </a:r>
          </a:p>
        </p:txBody>
      </p:sp>
      <p:pic>
        <p:nvPicPr>
          <p:cNvPr id="5" name="Picture 4">
            <a:extLst>
              <a:ext uri="{FF2B5EF4-FFF2-40B4-BE49-F238E27FC236}">
                <a16:creationId xmlns:a16="http://schemas.microsoft.com/office/drawing/2014/main" id="{B657710B-289D-2010-82BE-49EB23F2CA5A}"/>
              </a:ext>
            </a:extLst>
          </p:cNvPr>
          <p:cNvPicPr>
            <a:picLocks noChangeAspect="1"/>
          </p:cNvPicPr>
          <p:nvPr/>
        </p:nvPicPr>
        <p:blipFill>
          <a:blip r:embed="rId3"/>
          <a:stretch>
            <a:fillRect/>
          </a:stretch>
        </p:blipFill>
        <p:spPr>
          <a:xfrm>
            <a:off x="11328400" y="101600"/>
            <a:ext cx="711200" cy="928511"/>
          </a:xfrm>
          <a:prstGeom prst="rect">
            <a:avLst/>
          </a:prstGeom>
        </p:spPr>
      </p:pic>
    </p:spTree>
    <p:extLst>
      <p:ext uri="{BB962C8B-B14F-4D97-AF65-F5344CB8AC3E}">
        <p14:creationId xmlns:p14="http://schemas.microsoft.com/office/powerpoint/2010/main" val="33913458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1784117588456]">
  <a:themeElements>
    <a:clrScheme name="Office">
      <a:dk1>
        <a:srgbClr val="1D1D1B"/>
      </a:dk1>
      <a:lt1>
        <a:srgbClr val="FFFFFF"/>
      </a:lt1>
      <a:dk2>
        <a:srgbClr val="00602A"/>
      </a:dk2>
      <a:lt2>
        <a:srgbClr val="EAF6EA"/>
      </a:lt2>
      <a:accent1>
        <a:srgbClr val="007A33"/>
      </a:accent1>
      <a:accent2>
        <a:srgbClr val="46B04A"/>
      </a:accent2>
      <a:accent3>
        <a:srgbClr val="35D65A"/>
      </a:accent3>
      <a:accent4>
        <a:srgbClr val="2E8B3D"/>
      </a:accent4>
      <a:accent5>
        <a:srgbClr val="A5D6A7"/>
      </a:accent5>
      <a:accent6>
        <a:srgbClr val="1D1D1B"/>
      </a:accent6>
      <a:hlink>
        <a:srgbClr val="0563C1"/>
      </a:hlink>
      <a:folHlink>
        <a:srgbClr val="954F72"/>
      </a:folHlink>
    </a:clrScheme>
    <a:fontScheme name="Office">
      <a:majorFont>
        <a:latin typeface="Trebuchet M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1784117615549]">
  <a:themeElements>
    <a:clrScheme name="Office">
      <a:dk1>
        <a:srgbClr val="1D1D1B"/>
      </a:dk1>
      <a:lt1>
        <a:srgbClr val="FFFFFF"/>
      </a:lt1>
      <a:dk2>
        <a:srgbClr val="00602A"/>
      </a:dk2>
      <a:lt2>
        <a:srgbClr val="EAF6EA"/>
      </a:lt2>
      <a:accent1>
        <a:srgbClr val="007A33"/>
      </a:accent1>
      <a:accent2>
        <a:srgbClr val="46B04A"/>
      </a:accent2>
      <a:accent3>
        <a:srgbClr val="35D65A"/>
      </a:accent3>
      <a:accent4>
        <a:srgbClr val="2E8B3D"/>
      </a:accent4>
      <a:accent5>
        <a:srgbClr val="A5D6A7"/>
      </a:accent5>
      <a:accent6>
        <a:srgbClr val="1D1D1B"/>
      </a:accent6>
      <a:hlink>
        <a:srgbClr val="0563C1"/>
      </a:hlink>
      <a:folHlink>
        <a:srgbClr val="954F72"/>
      </a:folHlink>
    </a:clrScheme>
    <a:fontScheme name="Office">
      <a:majorFont>
        <a:latin typeface="Trebuchet M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1784118825501]">
  <a:themeElements>
    <a:clrScheme name="Office">
      <a:dk1>
        <a:srgbClr val="1D1D1B"/>
      </a:dk1>
      <a:lt1>
        <a:srgbClr val="FFFFFF"/>
      </a:lt1>
      <a:dk2>
        <a:srgbClr val="00602A"/>
      </a:dk2>
      <a:lt2>
        <a:srgbClr val="EAF6EA"/>
      </a:lt2>
      <a:accent1>
        <a:srgbClr val="007A33"/>
      </a:accent1>
      <a:accent2>
        <a:srgbClr val="46B04A"/>
      </a:accent2>
      <a:accent3>
        <a:srgbClr val="35D65A"/>
      </a:accent3>
      <a:accent4>
        <a:srgbClr val="2E8B3D"/>
      </a:accent4>
      <a:accent5>
        <a:srgbClr val="A5D6A7"/>
      </a:accent5>
      <a:accent6>
        <a:srgbClr val="1D1D1B"/>
      </a:accent6>
      <a:hlink>
        <a:srgbClr val="0563C1"/>
      </a:hlink>
      <a:folHlink>
        <a:srgbClr val="954F72"/>
      </a:folHlink>
    </a:clrScheme>
    <a:fontScheme name="Office">
      <a:majorFont>
        <a:latin typeface="Trebuchet M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1784118905679]">
  <a:themeElements>
    <a:clrScheme name="Office">
      <a:dk1>
        <a:srgbClr val="1D1D1B"/>
      </a:dk1>
      <a:lt1>
        <a:srgbClr val="FFFFFF"/>
      </a:lt1>
      <a:dk2>
        <a:srgbClr val="00602A"/>
      </a:dk2>
      <a:lt2>
        <a:srgbClr val="EAF6EA"/>
      </a:lt2>
      <a:accent1>
        <a:srgbClr val="007A33"/>
      </a:accent1>
      <a:accent2>
        <a:srgbClr val="46B04A"/>
      </a:accent2>
      <a:accent3>
        <a:srgbClr val="35D65A"/>
      </a:accent3>
      <a:accent4>
        <a:srgbClr val="2E8B3D"/>
      </a:accent4>
      <a:accent5>
        <a:srgbClr val="A5D6A7"/>
      </a:accent5>
      <a:accent6>
        <a:srgbClr val="1D1D1B"/>
      </a:accent6>
      <a:hlink>
        <a:srgbClr val="0563C1"/>
      </a:hlink>
      <a:folHlink>
        <a:srgbClr val="954F72"/>
      </a:folHlink>
    </a:clrScheme>
    <a:fontScheme name="Office">
      <a:majorFont>
        <a:latin typeface="Trebuchet M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1784119009055]">
  <a:themeElements>
    <a:clrScheme name="Office">
      <a:dk1>
        <a:srgbClr val="1D1D1B"/>
      </a:dk1>
      <a:lt1>
        <a:srgbClr val="FFFFFF"/>
      </a:lt1>
      <a:dk2>
        <a:srgbClr val="00602A"/>
      </a:dk2>
      <a:lt2>
        <a:srgbClr val="EAF6EA"/>
      </a:lt2>
      <a:accent1>
        <a:srgbClr val="007A33"/>
      </a:accent1>
      <a:accent2>
        <a:srgbClr val="46B04A"/>
      </a:accent2>
      <a:accent3>
        <a:srgbClr val="35D65A"/>
      </a:accent3>
      <a:accent4>
        <a:srgbClr val="2E8B3D"/>
      </a:accent4>
      <a:accent5>
        <a:srgbClr val="A5D6A7"/>
      </a:accent5>
      <a:accent6>
        <a:srgbClr val="1D1D1B"/>
      </a:accent6>
      <a:hlink>
        <a:srgbClr val="0563C1"/>
      </a:hlink>
      <a:folHlink>
        <a:srgbClr val="954F72"/>
      </a:folHlink>
    </a:clrScheme>
    <a:fontScheme name="Office">
      <a:majorFont>
        <a:latin typeface="Trebuchet M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8A1CA70-FDB5-4519-A6AD-0A73BE886460}">
  <we:reference id="wa200010001" version="1.0.0.1" store="en-US" storeType="OMEX"/>
  <we:alternateReferences>
    <we:reference id="wa200010001" version="1.0.0.1" store="wa200010001" storeType="OMEX"/>
  </we:alternateReferences>
  <we:properties>
    <we:property name="claude.fileId" value="&quot;b76ff1db-73e4-42bf-86d5-69e2cfdf6b61&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160</TotalTime>
  <Words>4584</Words>
  <Application>Microsoft Office PowerPoint</Application>
  <PresentationFormat>Widescreen</PresentationFormat>
  <Paragraphs>491</Paragraphs>
  <Slides>19</Slides>
  <Notes>19</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19</vt:i4>
      </vt:variant>
    </vt:vector>
  </HeadingPairs>
  <TitlesOfParts>
    <vt:vector size="30" baseType="lpstr">
      <vt:lpstr>Arial</vt:lpstr>
      <vt:lpstr>Calibri</vt:lpstr>
      <vt:lpstr>Calibri Light</vt:lpstr>
      <vt:lpstr>Trebuchet MS</vt:lpstr>
      <vt:lpstr>Wingdings</vt:lpstr>
      <vt:lpstr>Office Theme</vt:lpstr>
      <vt:lpstr>Office Theme [1784117588456]</vt:lpstr>
      <vt:lpstr>Office Theme [1784117615549]</vt:lpstr>
      <vt:lpstr>Office Theme [1784118825501]</vt:lpstr>
      <vt:lpstr>Office Theme [1784118905679]</vt:lpstr>
      <vt:lpstr>Office Theme [1784119009055]</vt:lpstr>
      <vt:lpstr>PLANI VENDOR I ARSIMIT PARAUNIVERSITAR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Perdorues</dc:creator>
  <cp:lastModifiedBy>Perdorues</cp:lastModifiedBy>
  <cp:revision>9</cp:revision>
  <cp:lastPrinted>2026-07-15T14:53:46Z</cp:lastPrinted>
  <dcterms:created xsi:type="dcterms:W3CDTF">2026-07-15T12:13:08Z</dcterms:created>
  <dcterms:modified xsi:type="dcterms:W3CDTF">2026-07-15T14:54:07Z</dcterms:modified>
</cp:coreProperties>
</file>